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94" r:id="rId10"/>
    <p:sldId id="265" r:id="rId11"/>
    <p:sldId id="266" r:id="rId12"/>
    <p:sldId id="270" r:id="rId13"/>
    <p:sldId id="282" r:id="rId14"/>
    <p:sldId id="283" r:id="rId15"/>
    <p:sldId id="284" r:id="rId16"/>
    <p:sldId id="267" r:id="rId17"/>
    <p:sldId id="286" r:id="rId18"/>
    <p:sldId id="273" r:id="rId19"/>
    <p:sldId id="281" r:id="rId20"/>
    <p:sldId id="295" r:id="rId21"/>
    <p:sldId id="296" r:id="rId22"/>
    <p:sldId id="297" r:id="rId23"/>
    <p:sldId id="287" r:id="rId24"/>
    <p:sldId id="279" r:id="rId25"/>
    <p:sldId id="280" r:id="rId26"/>
    <p:sldId id="300" r:id="rId27"/>
    <p:sldId id="285" r:id="rId28"/>
    <p:sldId id="288" r:id="rId29"/>
    <p:sldId id="289" r:id="rId30"/>
    <p:sldId id="298" r:id="rId31"/>
    <p:sldId id="291" r:id="rId32"/>
    <p:sldId id="299" r:id="rId33"/>
    <p:sldId id="301" r:id="rId34"/>
    <p:sldId id="303" r:id="rId35"/>
    <p:sldId id="292" r:id="rId36"/>
    <p:sldId id="293" r:id="rId37"/>
    <p:sldId id="302" r:id="rId38"/>
    <p:sldId id="30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39"/>
    <p:restoredTop sz="81368"/>
  </p:normalViewPr>
  <p:slideViewPr>
    <p:cSldViewPr snapToGrid="0" snapToObjects="1">
      <p:cViewPr varScale="1">
        <p:scale>
          <a:sx n="88" d="100"/>
          <a:sy n="88" d="100"/>
        </p:scale>
        <p:origin x="1456"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3" d="100"/>
          <a:sy n="83" d="100"/>
        </p:scale>
        <p:origin x="399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AE5A6-CDA9-9547-9FEA-CD3F85AC6960}" type="datetimeFigureOut">
              <a:rPr lang="en-US" smtClean="0"/>
              <a:t>5/2/19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8BDC5C-538D-E34D-B6CD-C1648E7644F9}" type="slidenum">
              <a:rPr lang="en-US" smtClean="0"/>
              <a:t>‹#›</a:t>
            </a:fld>
            <a:endParaRPr lang="en-US"/>
          </a:p>
        </p:txBody>
      </p:sp>
    </p:spTree>
    <p:extLst>
      <p:ext uri="{BB962C8B-B14F-4D97-AF65-F5344CB8AC3E}">
        <p14:creationId xmlns:p14="http://schemas.microsoft.com/office/powerpoint/2010/main" val="1745586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physical properties of nuclei are indicated by their number of protons</a:t>
            </a:r>
          </a:p>
          <a:p>
            <a:r>
              <a:rPr lang="en-US" sz="1200" b="0" i="0" u="none" strike="noStrike" kern="1200" dirty="0">
                <a:solidFill>
                  <a:schemeClr val="tx1"/>
                </a:solidFill>
                <a:effectLst/>
                <a:latin typeface="+mn-lt"/>
                <a:ea typeface="+mn-ea"/>
                <a:cs typeface="+mn-cs"/>
              </a:rPr>
              <a:t>The mass number, A=Z+N, describes the number of nucleons in a nucleus.</a:t>
            </a:r>
          </a:p>
          <a:p>
            <a:r>
              <a:rPr lang="en-US" sz="1200" b="0" i="0" u="none" strike="noStrike" kern="1200" dirty="0">
                <a:solidFill>
                  <a:schemeClr val="tx1"/>
                </a:solidFill>
                <a:effectLst/>
                <a:latin typeface="+mn-lt"/>
                <a:ea typeface="+mn-ea"/>
                <a:cs typeface="+mn-cs"/>
              </a:rPr>
              <a:t>Argon-40 and Argon-46 both have Z=18; however Ar40 has N=22 and Ar46 has N=28</a:t>
            </a: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78BDC5C-538D-E34D-B6CD-C1648E7644F9}" type="slidenum">
              <a:rPr lang="en-US" smtClean="0"/>
              <a:t>2</a:t>
            </a:fld>
            <a:endParaRPr lang="en-US"/>
          </a:p>
        </p:txBody>
      </p:sp>
    </p:spTree>
    <p:extLst>
      <p:ext uri="{BB962C8B-B14F-4D97-AF65-F5344CB8AC3E}">
        <p14:creationId xmlns:p14="http://schemas.microsoft.com/office/powerpoint/2010/main" val="763334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Starts with a seed point that contains the kinematic parameters in an array</a:t>
            </a:r>
          </a:p>
          <a:p>
            <a:r>
              <a:rPr lang="en-US" dirty="0"/>
              <a:t>Random generation of uniformly distributed candidate points around the seed point</a:t>
            </a:r>
          </a:p>
          <a:p>
            <a:r>
              <a:rPr lang="en-US" dirty="0"/>
              <a:t>The point with lowest objective function value is updated as the new seed point</a:t>
            </a:r>
          </a:p>
          <a:p>
            <a:r>
              <a:rPr lang="en-US" dirty="0"/>
              <a:t>Stops when the number of iteration is reached</a:t>
            </a:r>
          </a:p>
          <a:p>
            <a:endParaRPr lang="en-US" dirty="0"/>
          </a:p>
        </p:txBody>
      </p:sp>
      <p:sp>
        <p:nvSpPr>
          <p:cNvPr id="4" name="Slide Number Placeholder 3"/>
          <p:cNvSpPr>
            <a:spLocks noGrp="1"/>
          </p:cNvSpPr>
          <p:nvPr>
            <p:ph type="sldNum" sz="quarter" idx="5"/>
          </p:nvPr>
        </p:nvSpPr>
        <p:spPr/>
        <p:txBody>
          <a:bodyPr/>
          <a:lstStyle/>
          <a:p>
            <a:fld id="{43E4C082-B3DE-C344-B6D2-D970CC9489AC}" type="slidenum">
              <a:rPr lang="en-US" smtClean="0"/>
              <a:t>12</a:t>
            </a:fld>
            <a:endParaRPr lang="en-US"/>
          </a:p>
        </p:txBody>
      </p:sp>
    </p:spTree>
    <p:extLst>
      <p:ext uri="{BB962C8B-B14F-4D97-AF65-F5344CB8AC3E}">
        <p14:creationId xmlns:p14="http://schemas.microsoft.com/office/powerpoint/2010/main" val="2386624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Starts with a seed point that contains the kinematic parameters in an array</a:t>
            </a:r>
          </a:p>
          <a:p>
            <a:r>
              <a:rPr lang="en-US" dirty="0"/>
              <a:t>Random generation of uniformly distributed candidate points around the seed point</a:t>
            </a:r>
          </a:p>
          <a:p>
            <a:r>
              <a:rPr lang="en-US" dirty="0"/>
              <a:t>The point with lowest objective function value is updated as the new seed point</a:t>
            </a:r>
          </a:p>
          <a:p>
            <a:r>
              <a:rPr lang="en-US" dirty="0"/>
              <a:t>Stops when the number of iteration is reached</a:t>
            </a:r>
          </a:p>
        </p:txBody>
      </p:sp>
      <p:sp>
        <p:nvSpPr>
          <p:cNvPr id="4" name="Slide Number Placeholder 3"/>
          <p:cNvSpPr>
            <a:spLocks noGrp="1"/>
          </p:cNvSpPr>
          <p:nvPr>
            <p:ph type="sldNum" sz="quarter" idx="5"/>
          </p:nvPr>
        </p:nvSpPr>
        <p:spPr/>
        <p:txBody>
          <a:bodyPr/>
          <a:lstStyle/>
          <a:p>
            <a:fld id="{43E4C082-B3DE-C344-B6D2-D970CC9489AC}" type="slidenum">
              <a:rPr lang="en-US" smtClean="0"/>
              <a:t>13</a:t>
            </a:fld>
            <a:endParaRPr lang="en-US"/>
          </a:p>
        </p:txBody>
      </p:sp>
    </p:spTree>
    <p:extLst>
      <p:ext uri="{BB962C8B-B14F-4D97-AF65-F5344CB8AC3E}">
        <p14:creationId xmlns:p14="http://schemas.microsoft.com/office/powerpoint/2010/main" val="2800596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Starts with a seed point that contains the kinematic parameters in an array</a:t>
            </a:r>
          </a:p>
          <a:p>
            <a:r>
              <a:rPr lang="en-US" dirty="0"/>
              <a:t>Random generation of uniformly distributed candidate points around the seed point</a:t>
            </a:r>
          </a:p>
          <a:p>
            <a:r>
              <a:rPr lang="en-US" dirty="0"/>
              <a:t>The point with lowest objective function value is updated as the new seed point</a:t>
            </a:r>
          </a:p>
          <a:p>
            <a:r>
              <a:rPr lang="en-US" dirty="0"/>
              <a:t>Stops when the number of iteration is reached</a:t>
            </a:r>
          </a:p>
        </p:txBody>
      </p:sp>
      <p:sp>
        <p:nvSpPr>
          <p:cNvPr id="4" name="Slide Number Placeholder 3"/>
          <p:cNvSpPr>
            <a:spLocks noGrp="1"/>
          </p:cNvSpPr>
          <p:nvPr>
            <p:ph type="sldNum" sz="quarter" idx="5"/>
          </p:nvPr>
        </p:nvSpPr>
        <p:spPr/>
        <p:txBody>
          <a:bodyPr/>
          <a:lstStyle/>
          <a:p>
            <a:fld id="{43E4C082-B3DE-C344-B6D2-D970CC9489AC}" type="slidenum">
              <a:rPr lang="en-US" smtClean="0"/>
              <a:t>14</a:t>
            </a:fld>
            <a:endParaRPr lang="en-US"/>
          </a:p>
        </p:txBody>
      </p:sp>
    </p:spTree>
    <p:extLst>
      <p:ext uri="{BB962C8B-B14F-4D97-AF65-F5344CB8AC3E}">
        <p14:creationId xmlns:p14="http://schemas.microsoft.com/office/powerpoint/2010/main" val="2934392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Starts with a seed point that contains the kinematic parameters in an array</a:t>
            </a:r>
          </a:p>
          <a:p>
            <a:r>
              <a:rPr lang="en-US" dirty="0"/>
              <a:t>Random generation of uniformly distributed candidate points around the seed point</a:t>
            </a:r>
          </a:p>
          <a:p>
            <a:r>
              <a:rPr lang="en-US" dirty="0"/>
              <a:t>The point with lowest objective function value is updated as the new seed point</a:t>
            </a:r>
          </a:p>
          <a:p>
            <a:r>
              <a:rPr lang="en-US" dirty="0"/>
              <a:t>during the next iteration, generate same number of candidate points but on a smaller range – in order to achieve convergence</a:t>
            </a:r>
          </a:p>
          <a:p>
            <a:endParaRPr lang="en-US" dirty="0"/>
          </a:p>
        </p:txBody>
      </p:sp>
      <p:sp>
        <p:nvSpPr>
          <p:cNvPr id="4" name="Slide Number Placeholder 3"/>
          <p:cNvSpPr>
            <a:spLocks noGrp="1"/>
          </p:cNvSpPr>
          <p:nvPr>
            <p:ph type="sldNum" sz="quarter" idx="5"/>
          </p:nvPr>
        </p:nvSpPr>
        <p:spPr/>
        <p:txBody>
          <a:bodyPr/>
          <a:lstStyle/>
          <a:p>
            <a:fld id="{43E4C082-B3DE-C344-B6D2-D970CC9489AC}" type="slidenum">
              <a:rPr lang="en-US" smtClean="0"/>
              <a:t>15</a:t>
            </a:fld>
            <a:endParaRPr lang="en-US"/>
          </a:p>
        </p:txBody>
      </p:sp>
    </p:spTree>
    <p:extLst>
      <p:ext uri="{BB962C8B-B14F-4D97-AF65-F5344CB8AC3E}">
        <p14:creationId xmlns:p14="http://schemas.microsoft.com/office/powerpoint/2010/main" val="2822634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Randomly selects n points within search space (population)</a:t>
            </a:r>
          </a:p>
          <a:p>
            <a:r>
              <a:rPr lang="en-US" dirty="0"/>
              <a:t>Recombines each point with other candidates in the population -&gt; there are different strategies for this</a:t>
            </a:r>
          </a:p>
          <a:p>
            <a:r>
              <a:rPr lang="en-US" dirty="0"/>
              <a:t>Decides whether the mutated points will be kept as the new candidate</a:t>
            </a:r>
          </a:p>
          <a:p>
            <a:r>
              <a:rPr lang="en-US" dirty="0"/>
              <a:t>Stops when the point with lowest objective function value is found and/or when the number of iteration is reached</a:t>
            </a:r>
          </a:p>
          <a:p>
            <a:endParaRPr lang="en-US" dirty="0"/>
          </a:p>
        </p:txBody>
      </p:sp>
      <p:sp>
        <p:nvSpPr>
          <p:cNvPr id="4" name="Slide Number Placeholder 3"/>
          <p:cNvSpPr>
            <a:spLocks noGrp="1"/>
          </p:cNvSpPr>
          <p:nvPr>
            <p:ph type="sldNum" sz="quarter" idx="5"/>
          </p:nvPr>
        </p:nvSpPr>
        <p:spPr/>
        <p:txBody>
          <a:bodyPr/>
          <a:lstStyle/>
          <a:p>
            <a:fld id="{43E4C082-B3DE-C344-B6D2-D970CC9489AC}" type="slidenum">
              <a:rPr lang="en-US" smtClean="0"/>
              <a:t>17</a:t>
            </a:fld>
            <a:endParaRPr lang="en-US"/>
          </a:p>
        </p:txBody>
      </p:sp>
    </p:spTree>
    <p:extLst>
      <p:ext uri="{BB962C8B-B14F-4D97-AF65-F5344CB8AC3E}">
        <p14:creationId xmlns:p14="http://schemas.microsoft.com/office/powerpoint/2010/main" val="4224078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Randomly selects n points within search space (population)</a:t>
            </a:r>
          </a:p>
          <a:p>
            <a:r>
              <a:rPr lang="en-US" dirty="0"/>
              <a:t>Recombines each point with other candidates in the population -&gt; there are different strategies for this</a:t>
            </a:r>
          </a:p>
          <a:p>
            <a:r>
              <a:rPr lang="en-US" dirty="0"/>
              <a:t>Decides whether the mutated points will be kept as the new candidate</a:t>
            </a:r>
          </a:p>
          <a:p>
            <a:r>
              <a:rPr lang="en-US" dirty="0"/>
              <a:t>Stops when the point with lowest objective function value is found and/or when the number of iteration is reached</a:t>
            </a:r>
          </a:p>
          <a:p>
            <a:endParaRPr lang="en-US" dirty="0"/>
          </a:p>
        </p:txBody>
      </p:sp>
      <p:sp>
        <p:nvSpPr>
          <p:cNvPr id="4" name="Slide Number Placeholder 3"/>
          <p:cNvSpPr>
            <a:spLocks noGrp="1"/>
          </p:cNvSpPr>
          <p:nvPr>
            <p:ph type="sldNum" sz="quarter" idx="5"/>
          </p:nvPr>
        </p:nvSpPr>
        <p:spPr/>
        <p:txBody>
          <a:bodyPr/>
          <a:lstStyle/>
          <a:p>
            <a:fld id="{43E4C082-B3DE-C344-B6D2-D970CC9489AC}" type="slidenum">
              <a:rPr lang="en-US" smtClean="0"/>
              <a:t>18</a:t>
            </a:fld>
            <a:endParaRPr lang="en-US"/>
          </a:p>
        </p:txBody>
      </p:sp>
    </p:spTree>
    <p:extLst>
      <p:ext uri="{BB962C8B-B14F-4D97-AF65-F5344CB8AC3E}">
        <p14:creationId xmlns:p14="http://schemas.microsoft.com/office/powerpoint/2010/main" val="2738831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mimics the genetic algorithms </a:t>
            </a:r>
            <a:endParaRPr lang="en-US" dirty="0"/>
          </a:p>
          <a:p>
            <a:r>
              <a:rPr lang="en-US" dirty="0"/>
              <a:t>Randomly selects n points within search space (population)</a:t>
            </a:r>
          </a:p>
          <a:p>
            <a:r>
              <a:rPr lang="en-US" dirty="0"/>
              <a:t>Recombines each point with other candidates in the population -&gt; there are different strategies for this</a:t>
            </a:r>
          </a:p>
          <a:p>
            <a:r>
              <a:rPr lang="en-US" dirty="0"/>
              <a:t>Decides whether the mutated points will be kept as the new candidate</a:t>
            </a:r>
          </a:p>
          <a:p>
            <a:r>
              <a:rPr lang="en-US" dirty="0"/>
              <a:t>Stops when the point with lowest objective function value is found and/or when the number of iteration is reached</a:t>
            </a:r>
          </a:p>
          <a:p>
            <a:endParaRPr lang="en-US" dirty="0"/>
          </a:p>
        </p:txBody>
      </p:sp>
      <p:sp>
        <p:nvSpPr>
          <p:cNvPr id="4" name="Slide Number Placeholder 3"/>
          <p:cNvSpPr>
            <a:spLocks noGrp="1"/>
          </p:cNvSpPr>
          <p:nvPr>
            <p:ph type="sldNum" sz="quarter" idx="5"/>
          </p:nvPr>
        </p:nvSpPr>
        <p:spPr/>
        <p:txBody>
          <a:bodyPr/>
          <a:lstStyle/>
          <a:p>
            <a:fld id="{43E4C082-B3DE-C344-B6D2-D970CC9489AC}" type="slidenum">
              <a:rPr lang="en-US" smtClean="0"/>
              <a:t>19</a:t>
            </a:fld>
            <a:endParaRPr lang="en-US"/>
          </a:p>
        </p:txBody>
      </p:sp>
    </p:spTree>
    <p:extLst>
      <p:ext uri="{BB962C8B-B14F-4D97-AF65-F5344CB8AC3E}">
        <p14:creationId xmlns:p14="http://schemas.microsoft.com/office/powerpoint/2010/main" val="3654643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stepping algorithm + local minimization algorithm</a:t>
            </a:r>
          </a:p>
          <a:p>
            <a:r>
              <a:rPr lang="en-US" dirty="0"/>
              <a:t>Calculates local minimum based on the starting point</a:t>
            </a:r>
          </a:p>
          <a:p>
            <a:r>
              <a:rPr lang="en-US" dirty="0"/>
              <a:t>Applies a random perturbation to the coordinates</a:t>
            </a:r>
          </a:p>
          <a:p>
            <a:r>
              <a:rPr lang="en-US" dirty="0"/>
              <a:t>Calculates local minimum at new location, then accepts/rejects the new candidate using Metropolis criteria</a:t>
            </a:r>
          </a:p>
          <a:p>
            <a:r>
              <a:rPr lang="en-US" dirty="0"/>
              <a:t>Stops when the number of iteration is reached</a:t>
            </a:r>
          </a:p>
          <a:p>
            <a:endParaRPr lang="en-US" dirty="0"/>
          </a:p>
        </p:txBody>
      </p:sp>
      <p:sp>
        <p:nvSpPr>
          <p:cNvPr id="4" name="Slide Number Placeholder 3"/>
          <p:cNvSpPr>
            <a:spLocks noGrp="1"/>
          </p:cNvSpPr>
          <p:nvPr>
            <p:ph type="sldNum" sz="quarter" idx="5"/>
          </p:nvPr>
        </p:nvSpPr>
        <p:spPr/>
        <p:txBody>
          <a:bodyPr/>
          <a:lstStyle/>
          <a:p>
            <a:fld id="{43E4C082-B3DE-C344-B6D2-D970CC9489AC}" type="slidenum">
              <a:rPr lang="en-US" smtClean="0"/>
              <a:t>23</a:t>
            </a:fld>
            <a:endParaRPr lang="en-US"/>
          </a:p>
        </p:txBody>
      </p:sp>
    </p:spTree>
    <p:extLst>
      <p:ext uri="{BB962C8B-B14F-4D97-AF65-F5344CB8AC3E}">
        <p14:creationId xmlns:p14="http://schemas.microsoft.com/office/powerpoint/2010/main" val="434379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stepping algorithm + local minimization algorithm</a:t>
            </a:r>
          </a:p>
          <a:p>
            <a:r>
              <a:rPr lang="en-US" dirty="0"/>
              <a:t>Calculates local minimum based on the starting point</a:t>
            </a:r>
          </a:p>
          <a:p>
            <a:r>
              <a:rPr lang="en-US" dirty="0"/>
              <a:t>Applies a random perturbation to the coordinates</a:t>
            </a:r>
          </a:p>
          <a:p>
            <a:r>
              <a:rPr lang="en-US" dirty="0"/>
              <a:t>Calculates local minimum at new location, then accepts/rejects the new candidate using Metropolis criteria</a:t>
            </a:r>
          </a:p>
          <a:p>
            <a:r>
              <a:rPr lang="en-US" dirty="0"/>
              <a:t>Stops when the number of iteration is reached</a:t>
            </a:r>
          </a:p>
          <a:p>
            <a:endParaRPr lang="en-US" dirty="0"/>
          </a:p>
        </p:txBody>
      </p:sp>
      <p:sp>
        <p:nvSpPr>
          <p:cNvPr id="4" name="Slide Number Placeholder 3"/>
          <p:cNvSpPr>
            <a:spLocks noGrp="1"/>
          </p:cNvSpPr>
          <p:nvPr>
            <p:ph type="sldNum" sz="quarter" idx="5"/>
          </p:nvPr>
        </p:nvSpPr>
        <p:spPr/>
        <p:txBody>
          <a:bodyPr/>
          <a:lstStyle/>
          <a:p>
            <a:fld id="{43E4C082-B3DE-C344-B6D2-D970CC9489AC}" type="slidenum">
              <a:rPr lang="en-US" smtClean="0"/>
              <a:t>24</a:t>
            </a:fld>
            <a:endParaRPr lang="en-US"/>
          </a:p>
        </p:txBody>
      </p:sp>
    </p:spTree>
    <p:extLst>
      <p:ext uri="{BB962C8B-B14F-4D97-AF65-F5344CB8AC3E}">
        <p14:creationId xmlns:p14="http://schemas.microsoft.com/office/powerpoint/2010/main" val="478721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stepping algorithm + local minimization algorithm</a:t>
            </a:r>
          </a:p>
          <a:p>
            <a:r>
              <a:rPr lang="en-US" dirty="0"/>
              <a:t>Calculates local minimum based on the starting point</a:t>
            </a:r>
          </a:p>
          <a:p>
            <a:r>
              <a:rPr lang="en-US" dirty="0"/>
              <a:t>Applies a random perturbation to the coordinates</a:t>
            </a:r>
          </a:p>
          <a:p>
            <a:r>
              <a:rPr lang="en-US" dirty="0"/>
              <a:t>Calculates local minimum at new location, then accepts/rejects the new candidate using Metropolis criteria</a:t>
            </a:r>
          </a:p>
          <a:p>
            <a:r>
              <a:rPr lang="en-US" dirty="0"/>
              <a:t>Stops when the number of iteration is reached</a:t>
            </a:r>
          </a:p>
          <a:p>
            <a:endParaRPr lang="en-US" dirty="0"/>
          </a:p>
        </p:txBody>
      </p:sp>
      <p:sp>
        <p:nvSpPr>
          <p:cNvPr id="4" name="Slide Number Placeholder 3"/>
          <p:cNvSpPr>
            <a:spLocks noGrp="1"/>
          </p:cNvSpPr>
          <p:nvPr>
            <p:ph type="sldNum" sz="quarter" idx="5"/>
          </p:nvPr>
        </p:nvSpPr>
        <p:spPr/>
        <p:txBody>
          <a:bodyPr/>
          <a:lstStyle/>
          <a:p>
            <a:fld id="{43E4C082-B3DE-C344-B6D2-D970CC9489AC}" type="slidenum">
              <a:rPr lang="en-US" smtClean="0"/>
              <a:t>25</a:t>
            </a:fld>
            <a:endParaRPr lang="en-US"/>
          </a:p>
        </p:txBody>
      </p:sp>
    </p:spTree>
    <p:extLst>
      <p:ext uri="{BB962C8B-B14F-4D97-AF65-F5344CB8AC3E}">
        <p14:creationId xmlns:p14="http://schemas.microsoft.com/office/powerpoint/2010/main" val="3154429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Rare isotopes are characterized as nuclei that deviate far from the stable isotopes for a given element.</a:t>
            </a:r>
          </a:p>
          <a:p>
            <a:r>
              <a:rPr lang="en-US" sz="1200" b="0" i="0" u="none" strike="noStrike" kern="1200" dirty="0">
                <a:solidFill>
                  <a:schemeClr val="tx1"/>
                </a:solidFill>
                <a:effectLst/>
                <a:latin typeface="+mn-lt"/>
                <a:ea typeface="+mn-ea"/>
                <a:cs typeface="+mn-cs"/>
              </a:rPr>
              <a:t>Of more than 3000 observed isotopes, only 253 are stable isotopes, indicated by the color black on the chart. </a:t>
            </a:r>
          </a:p>
          <a:p>
            <a:r>
              <a:rPr lang="en-US" sz="1200" b="0" i="0" u="none" strike="noStrike" kern="1200" dirty="0">
                <a:solidFill>
                  <a:schemeClr val="tx1"/>
                </a:solidFill>
                <a:effectLst/>
                <a:latin typeface="+mn-lt"/>
                <a:ea typeface="+mn-ea"/>
                <a:cs typeface="+mn-cs"/>
              </a:rPr>
              <a:t>The nuclei become increasingly unstable as they deviate farther away from the stable line</a:t>
            </a:r>
          </a:p>
          <a:p>
            <a:r>
              <a:rPr lang="en-US" sz="1200" b="0" i="0" u="none" strike="noStrike" kern="1200" dirty="0">
                <a:solidFill>
                  <a:schemeClr val="tx1"/>
                </a:solidFill>
                <a:effectLst/>
                <a:latin typeface="+mn-lt"/>
                <a:ea typeface="+mn-ea"/>
                <a:cs typeface="+mn-cs"/>
              </a:rPr>
              <a:t>We have been able to produce proton-rich isotopes on the borderline of existence up to Z=90, but we have only explored the neutron-rich side for up to Z=8.</a:t>
            </a:r>
          </a:p>
          <a:p>
            <a:r>
              <a:rPr lang="en-US" sz="1200" b="0" i="0" u="none" strike="noStrike" kern="1200" dirty="0">
                <a:solidFill>
                  <a:schemeClr val="tx1"/>
                </a:solidFill>
                <a:effectLst/>
                <a:latin typeface="+mn-lt"/>
                <a:ea typeface="+mn-ea"/>
                <a:cs typeface="+mn-cs"/>
              </a:rPr>
              <a:t>This is because repulsive force grows while adding protons to nuclei (because they are of the same charge), whereas the attractive nuclear force remains constant. However, adding neutrons will make the strong nuclear force grow</a:t>
            </a:r>
          </a:p>
        </p:txBody>
      </p:sp>
      <p:sp>
        <p:nvSpPr>
          <p:cNvPr id="4" name="Slide Number Placeholder 3"/>
          <p:cNvSpPr>
            <a:spLocks noGrp="1"/>
          </p:cNvSpPr>
          <p:nvPr>
            <p:ph type="sldNum" sz="quarter" idx="5"/>
          </p:nvPr>
        </p:nvSpPr>
        <p:spPr/>
        <p:txBody>
          <a:bodyPr/>
          <a:lstStyle/>
          <a:p>
            <a:fld id="{478BDC5C-538D-E34D-B6CD-C1648E7644F9}" type="slidenum">
              <a:rPr lang="en-US" smtClean="0"/>
              <a:t>3</a:t>
            </a:fld>
            <a:endParaRPr lang="en-US"/>
          </a:p>
        </p:txBody>
      </p:sp>
    </p:spTree>
    <p:extLst>
      <p:ext uri="{BB962C8B-B14F-4D97-AF65-F5344CB8AC3E}">
        <p14:creationId xmlns:p14="http://schemas.microsoft.com/office/powerpoint/2010/main" val="3828274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proton events for the first time</a:t>
            </a:r>
          </a:p>
        </p:txBody>
      </p:sp>
      <p:sp>
        <p:nvSpPr>
          <p:cNvPr id="4" name="Slide Number Placeholder 3"/>
          <p:cNvSpPr>
            <a:spLocks noGrp="1"/>
          </p:cNvSpPr>
          <p:nvPr>
            <p:ph type="sldNum" sz="quarter" idx="5"/>
          </p:nvPr>
        </p:nvSpPr>
        <p:spPr/>
        <p:txBody>
          <a:bodyPr/>
          <a:lstStyle/>
          <a:p>
            <a:fld id="{478BDC5C-538D-E34D-B6CD-C1648E7644F9}" type="slidenum">
              <a:rPr lang="en-US" smtClean="0"/>
              <a:t>27</a:t>
            </a:fld>
            <a:endParaRPr lang="en-US"/>
          </a:p>
        </p:txBody>
      </p:sp>
    </p:spTree>
    <p:extLst>
      <p:ext uri="{BB962C8B-B14F-4D97-AF65-F5344CB8AC3E}">
        <p14:creationId xmlns:p14="http://schemas.microsoft.com/office/powerpoint/2010/main" val="1027893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from paper (to say classification vs. fitting processes)</a:t>
            </a:r>
          </a:p>
          <a:p>
            <a:r>
              <a:rPr lang="en-US" dirty="0"/>
              <a:t>Two slides for the modified function </a:t>
            </a:r>
          </a:p>
          <a:p>
            <a:r>
              <a:rPr lang="en-US" dirty="0"/>
              <a:t>Another on the local and add detail pages on the end</a:t>
            </a:r>
          </a:p>
          <a:p>
            <a:r>
              <a:rPr lang="en-US" dirty="0"/>
              <a:t>Eliminate “run_0130”</a:t>
            </a:r>
          </a:p>
        </p:txBody>
      </p:sp>
      <p:sp>
        <p:nvSpPr>
          <p:cNvPr id="4" name="Slide Number Placeholder 3"/>
          <p:cNvSpPr>
            <a:spLocks noGrp="1"/>
          </p:cNvSpPr>
          <p:nvPr>
            <p:ph type="sldNum" sz="quarter" idx="5"/>
          </p:nvPr>
        </p:nvSpPr>
        <p:spPr/>
        <p:txBody>
          <a:bodyPr/>
          <a:lstStyle/>
          <a:p>
            <a:fld id="{478BDC5C-538D-E34D-B6CD-C1648E7644F9}" type="slidenum">
              <a:rPr lang="en-US" smtClean="0"/>
              <a:t>28</a:t>
            </a:fld>
            <a:endParaRPr lang="en-US"/>
          </a:p>
        </p:txBody>
      </p:sp>
    </p:spTree>
    <p:extLst>
      <p:ext uri="{BB962C8B-B14F-4D97-AF65-F5344CB8AC3E}">
        <p14:creationId xmlns:p14="http://schemas.microsoft.com/office/powerpoint/2010/main" val="1721031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8BDC5C-538D-E34D-B6CD-C1648E7644F9}" type="slidenum">
              <a:rPr lang="en-US" smtClean="0"/>
              <a:t>32</a:t>
            </a:fld>
            <a:endParaRPr lang="en-US"/>
          </a:p>
        </p:txBody>
      </p:sp>
    </p:spTree>
    <p:extLst>
      <p:ext uri="{BB962C8B-B14F-4D97-AF65-F5344CB8AC3E}">
        <p14:creationId xmlns:p14="http://schemas.microsoft.com/office/powerpoint/2010/main" val="3010318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 is suitable for fitting single events; MC is suitable for getting a bigger picture of fitting; BH fits in between where it gives better results without reducing a significant amount of time efficiency.</a:t>
            </a:r>
          </a:p>
        </p:txBody>
      </p:sp>
      <p:sp>
        <p:nvSpPr>
          <p:cNvPr id="4" name="Slide Number Placeholder 3"/>
          <p:cNvSpPr>
            <a:spLocks noGrp="1"/>
          </p:cNvSpPr>
          <p:nvPr>
            <p:ph type="sldNum" sz="quarter" idx="5"/>
          </p:nvPr>
        </p:nvSpPr>
        <p:spPr/>
        <p:txBody>
          <a:bodyPr/>
          <a:lstStyle/>
          <a:p>
            <a:fld id="{478BDC5C-538D-E34D-B6CD-C1648E7644F9}" type="slidenum">
              <a:rPr lang="en-US" smtClean="0"/>
              <a:t>34</a:t>
            </a:fld>
            <a:endParaRPr lang="en-US"/>
          </a:p>
        </p:txBody>
      </p:sp>
    </p:spTree>
    <p:extLst>
      <p:ext uri="{BB962C8B-B14F-4D97-AF65-F5344CB8AC3E}">
        <p14:creationId xmlns:p14="http://schemas.microsoft.com/office/powerpoint/2010/main" val="1508601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8BDC5C-538D-E34D-B6CD-C1648E7644F9}" type="slidenum">
              <a:rPr lang="en-US" smtClean="0"/>
              <a:t>36</a:t>
            </a:fld>
            <a:endParaRPr lang="en-US"/>
          </a:p>
        </p:txBody>
      </p:sp>
    </p:spTree>
    <p:extLst>
      <p:ext uri="{BB962C8B-B14F-4D97-AF65-F5344CB8AC3E}">
        <p14:creationId xmlns:p14="http://schemas.microsoft.com/office/powerpoint/2010/main" val="2933046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When protons are hit by 46Ar beams, the reaction produces an intermediate product 47K, resulting a</a:t>
            </a:r>
          </a:p>
          <a:p>
            <a:r>
              <a:rPr lang="en-US" sz="1200" b="0" i="0" u="none" strike="noStrike" kern="1200" dirty="0">
                <a:solidFill>
                  <a:schemeClr val="tx1"/>
                </a:solidFill>
                <a:effectLst/>
                <a:latin typeface="+mn-lt"/>
                <a:ea typeface="+mn-ea"/>
                <a:cs typeface="+mn-cs"/>
              </a:rPr>
              <a:t>compound nucleus that can populate a variety of excited states.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newly produced 47K, however, is very unstable and decays almost instantly.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order to obtain the energy level information, we analyze the kinematics properties of the scattered proton, which is the product of the decay.</a:t>
            </a:r>
          </a:p>
          <a:p>
            <a:endParaRPr lang="en-US" dirty="0"/>
          </a:p>
        </p:txBody>
      </p:sp>
      <p:sp>
        <p:nvSpPr>
          <p:cNvPr id="4" name="Slide Number Placeholder 3"/>
          <p:cNvSpPr>
            <a:spLocks noGrp="1"/>
          </p:cNvSpPr>
          <p:nvPr>
            <p:ph type="sldNum" sz="quarter" idx="5"/>
          </p:nvPr>
        </p:nvSpPr>
        <p:spPr/>
        <p:txBody>
          <a:bodyPr/>
          <a:lstStyle/>
          <a:p>
            <a:fld id="{478BDC5C-538D-E34D-B6CD-C1648E7644F9}" type="slidenum">
              <a:rPr lang="en-US" smtClean="0"/>
              <a:t>4</a:t>
            </a:fld>
            <a:endParaRPr lang="en-US"/>
          </a:p>
        </p:txBody>
      </p:sp>
    </p:spTree>
    <p:extLst>
      <p:ext uri="{BB962C8B-B14F-4D97-AF65-F5344CB8AC3E}">
        <p14:creationId xmlns:p14="http://schemas.microsoft.com/office/powerpoint/2010/main" val="1895329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 charged particle ionizes the gas atoms, and the external electric field causes the ionized elections to move to the anode.</a:t>
            </a:r>
          </a:p>
          <a:p>
            <a:r>
              <a:rPr lang="en-US" sz="1200" b="0" i="0" u="none" strike="noStrike" kern="1200" dirty="0">
                <a:solidFill>
                  <a:schemeClr val="tx1"/>
                </a:solidFill>
                <a:effectLst/>
                <a:latin typeface="+mn-lt"/>
                <a:ea typeface="+mn-ea"/>
                <a:cs typeface="+mn-cs"/>
              </a:rPr>
              <a:t>Anode has some sort of detector that captures signal</a:t>
            </a:r>
          </a:p>
          <a:p>
            <a:r>
              <a:rPr lang="en-US" sz="1200" b="0" i="0" u="none" strike="noStrike" kern="1200" dirty="0">
                <a:solidFill>
                  <a:schemeClr val="tx1"/>
                </a:solidFill>
                <a:effectLst/>
                <a:latin typeface="+mn-lt"/>
                <a:ea typeface="+mn-ea"/>
                <a:cs typeface="+mn-cs"/>
              </a:rPr>
              <a:t>Contracting spiral tracks</a:t>
            </a:r>
          </a:p>
          <a:p>
            <a:endParaRPr lang="en-US" dirty="0"/>
          </a:p>
        </p:txBody>
      </p:sp>
      <p:sp>
        <p:nvSpPr>
          <p:cNvPr id="4" name="Slide Number Placeholder 3"/>
          <p:cNvSpPr>
            <a:spLocks noGrp="1"/>
          </p:cNvSpPr>
          <p:nvPr>
            <p:ph type="sldNum" sz="quarter" idx="5"/>
          </p:nvPr>
        </p:nvSpPr>
        <p:spPr/>
        <p:txBody>
          <a:bodyPr/>
          <a:lstStyle/>
          <a:p>
            <a:fld id="{478BDC5C-538D-E34D-B6CD-C1648E7644F9}" type="slidenum">
              <a:rPr lang="en-US" smtClean="0"/>
              <a:t>5</a:t>
            </a:fld>
            <a:endParaRPr lang="en-US"/>
          </a:p>
        </p:txBody>
      </p:sp>
    </p:spTree>
    <p:extLst>
      <p:ext uri="{BB962C8B-B14F-4D97-AF65-F5344CB8AC3E}">
        <p14:creationId xmlns:p14="http://schemas.microsoft.com/office/powerpoint/2010/main" val="768773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acting as both the detector and target for the reaction </a:t>
            </a:r>
          </a:p>
          <a:p>
            <a:r>
              <a:rPr lang="en-US" dirty="0"/>
              <a:t>Active volume</a:t>
            </a:r>
          </a:p>
        </p:txBody>
      </p:sp>
      <p:sp>
        <p:nvSpPr>
          <p:cNvPr id="4" name="Slide Number Placeholder 3"/>
          <p:cNvSpPr>
            <a:spLocks noGrp="1"/>
          </p:cNvSpPr>
          <p:nvPr>
            <p:ph type="sldNum" sz="quarter" idx="5"/>
          </p:nvPr>
        </p:nvSpPr>
        <p:spPr/>
        <p:txBody>
          <a:bodyPr/>
          <a:lstStyle/>
          <a:p>
            <a:fld id="{478BDC5C-538D-E34D-B6CD-C1648E7644F9}" type="slidenum">
              <a:rPr lang="en-US" smtClean="0"/>
              <a:t>6</a:t>
            </a:fld>
            <a:endParaRPr lang="en-US"/>
          </a:p>
        </p:txBody>
      </p:sp>
    </p:spTree>
    <p:extLst>
      <p:ext uri="{BB962C8B-B14F-4D97-AF65-F5344CB8AC3E}">
        <p14:creationId xmlns:p14="http://schemas.microsoft.com/office/powerpoint/2010/main" val="2811104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pad plane receives charge signals as particle travels through the active volume; the large number of pads increases the spatial resolution of the detector</a:t>
            </a:r>
          </a:p>
          <a:p>
            <a:r>
              <a:rPr lang="en-US" dirty="0"/>
              <a:t>Smaller pads in the middle</a:t>
            </a:r>
          </a:p>
        </p:txBody>
      </p:sp>
      <p:sp>
        <p:nvSpPr>
          <p:cNvPr id="4" name="Slide Number Placeholder 3"/>
          <p:cNvSpPr>
            <a:spLocks noGrp="1"/>
          </p:cNvSpPr>
          <p:nvPr>
            <p:ph type="sldNum" sz="quarter" idx="5"/>
          </p:nvPr>
        </p:nvSpPr>
        <p:spPr/>
        <p:txBody>
          <a:bodyPr/>
          <a:lstStyle/>
          <a:p>
            <a:fld id="{478BDC5C-538D-E34D-B6CD-C1648E7644F9}" type="slidenum">
              <a:rPr lang="en-US" smtClean="0"/>
              <a:t>7</a:t>
            </a:fld>
            <a:endParaRPr lang="en-US"/>
          </a:p>
        </p:txBody>
      </p:sp>
    </p:spTree>
    <p:extLst>
      <p:ext uri="{BB962C8B-B14F-4D97-AF65-F5344CB8AC3E}">
        <p14:creationId xmlns:p14="http://schemas.microsoft.com/office/powerpoint/2010/main" val="4195273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want to transform signal received from each pad during the experiment from time domain to spatial domain</a:t>
            </a:r>
          </a:p>
          <a:p>
            <a:r>
              <a:rPr lang="en-US" sz="1200" b="0" i="0" u="none" strike="noStrike" kern="1200" dirty="0">
                <a:solidFill>
                  <a:schemeClr val="tx1"/>
                </a:solidFill>
                <a:effectLst/>
                <a:latin typeface="+mn-lt"/>
                <a:ea typeface="+mn-ea"/>
                <a:cs typeface="+mn-cs"/>
              </a:rPr>
              <a:t>The z coordinate is calculated from the time of which the peak signal is detected by each pad</a:t>
            </a:r>
          </a:p>
          <a:p>
            <a:r>
              <a:rPr lang="en-US" sz="1200" b="0" i="0" u="none" strike="noStrike" kern="1200" dirty="0">
                <a:solidFill>
                  <a:schemeClr val="tx1"/>
                </a:solidFill>
                <a:effectLst/>
                <a:latin typeface="+mn-lt"/>
                <a:ea typeface="+mn-ea"/>
                <a:cs typeface="+mn-cs"/>
              </a:rPr>
              <a:t>Using the kinematics equation z = </a:t>
            </a:r>
            <a:r>
              <a:rPr lang="en-US" sz="1200" b="0" i="0" u="none" strike="noStrike" kern="1200" dirty="0" err="1">
                <a:solidFill>
                  <a:schemeClr val="tx1"/>
                </a:solidFill>
                <a:effectLst/>
                <a:latin typeface="+mn-lt"/>
                <a:ea typeface="+mn-ea"/>
                <a:cs typeface="+mn-cs"/>
              </a:rPr>
              <a:t>vt</a:t>
            </a:r>
            <a:r>
              <a:rPr lang="en-US" sz="1200" b="0" i="0" u="none" strike="noStrike" kern="1200" dirty="0">
                <a:solidFill>
                  <a:schemeClr val="tx1"/>
                </a:solidFill>
                <a:effectLst/>
                <a:latin typeface="+mn-lt"/>
                <a:ea typeface="+mn-ea"/>
                <a:cs typeface="+mn-cs"/>
              </a:rPr>
              <a:t>, where v is the electron drift velocity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order to do this, each signal received by its corresponding pad is represented as a discrete data point in the 3-D detector coordinate system.</a:t>
            </a:r>
          </a:p>
          <a:p>
            <a:r>
              <a:rPr lang="en-US" sz="1200" b="0" i="0" u="none" strike="noStrike" kern="1200" dirty="0">
                <a:solidFill>
                  <a:schemeClr val="tx1"/>
                </a:solidFill>
                <a:effectLst/>
                <a:latin typeface="+mn-lt"/>
                <a:ea typeface="+mn-ea"/>
                <a:cs typeface="+mn-cs"/>
              </a:rPr>
              <a:t>Assume each pad only records one peak signal during a reaction event, the time when peak amplitude occurs is directly related to the z coordinate value</a:t>
            </a:r>
          </a:p>
          <a:p>
            <a:endParaRPr lang="en-US" dirty="0"/>
          </a:p>
        </p:txBody>
      </p:sp>
      <p:sp>
        <p:nvSpPr>
          <p:cNvPr id="4" name="Slide Number Placeholder 3"/>
          <p:cNvSpPr>
            <a:spLocks noGrp="1"/>
          </p:cNvSpPr>
          <p:nvPr>
            <p:ph type="sldNum" sz="quarter" idx="5"/>
          </p:nvPr>
        </p:nvSpPr>
        <p:spPr/>
        <p:txBody>
          <a:bodyPr/>
          <a:lstStyle/>
          <a:p>
            <a:fld id="{478BDC5C-538D-E34D-B6CD-C1648E7644F9}" type="slidenum">
              <a:rPr lang="en-US" smtClean="0"/>
              <a:t>8</a:t>
            </a:fld>
            <a:endParaRPr lang="en-US"/>
          </a:p>
        </p:txBody>
      </p:sp>
    </p:spTree>
    <p:extLst>
      <p:ext uri="{BB962C8B-B14F-4D97-AF65-F5344CB8AC3E}">
        <p14:creationId xmlns:p14="http://schemas.microsoft.com/office/powerpoint/2010/main" val="2549975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Eliminate points that have fewer neighbors</a:t>
            </a:r>
          </a:p>
          <a:p>
            <a:r>
              <a:rPr lang="en-US" sz="1200" b="0" i="0" u="none" strike="noStrike" kern="1200" dirty="0">
                <a:solidFill>
                  <a:schemeClr val="tx1"/>
                </a:solidFill>
                <a:effectLst/>
                <a:latin typeface="+mn-lt"/>
                <a:ea typeface="+mn-ea"/>
                <a:cs typeface="+mn-cs"/>
              </a:rPr>
              <a:t>Detects spirals, unravels them into several parallel lines, and eliminates the points that are farther away from the lines</a:t>
            </a:r>
          </a:p>
        </p:txBody>
      </p:sp>
      <p:sp>
        <p:nvSpPr>
          <p:cNvPr id="4" name="Slide Number Placeholder 3"/>
          <p:cNvSpPr>
            <a:spLocks noGrp="1"/>
          </p:cNvSpPr>
          <p:nvPr>
            <p:ph type="sldNum" sz="quarter" idx="5"/>
          </p:nvPr>
        </p:nvSpPr>
        <p:spPr/>
        <p:txBody>
          <a:bodyPr/>
          <a:lstStyle/>
          <a:p>
            <a:fld id="{478BDC5C-538D-E34D-B6CD-C1648E7644F9}" type="slidenum">
              <a:rPr lang="en-US" smtClean="0"/>
              <a:t>9</a:t>
            </a:fld>
            <a:endParaRPr lang="en-US"/>
          </a:p>
        </p:txBody>
      </p:sp>
    </p:spTree>
    <p:extLst>
      <p:ext uri="{BB962C8B-B14F-4D97-AF65-F5344CB8AC3E}">
        <p14:creationId xmlns:p14="http://schemas.microsoft.com/office/powerpoint/2010/main" val="2093469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chi is better (for the table too)</a:t>
            </a:r>
          </a:p>
        </p:txBody>
      </p:sp>
      <p:sp>
        <p:nvSpPr>
          <p:cNvPr id="4" name="Slide Number Placeholder 3"/>
          <p:cNvSpPr>
            <a:spLocks noGrp="1"/>
          </p:cNvSpPr>
          <p:nvPr>
            <p:ph type="sldNum" sz="quarter" idx="5"/>
          </p:nvPr>
        </p:nvSpPr>
        <p:spPr/>
        <p:txBody>
          <a:bodyPr/>
          <a:lstStyle/>
          <a:p>
            <a:fld id="{478BDC5C-538D-E34D-B6CD-C1648E7644F9}" type="slidenum">
              <a:rPr lang="en-US" smtClean="0"/>
              <a:t>10</a:t>
            </a:fld>
            <a:endParaRPr lang="en-US"/>
          </a:p>
        </p:txBody>
      </p:sp>
    </p:spTree>
    <p:extLst>
      <p:ext uri="{BB962C8B-B14F-4D97-AF65-F5344CB8AC3E}">
        <p14:creationId xmlns:p14="http://schemas.microsoft.com/office/powerpoint/2010/main" val="2904202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095D6C4-A3F8-4342-BF1D-9C3B2B0742FF}" type="datetime1">
              <a:rPr lang="en-US" smtClean="0"/>
              <a:t>5/2/19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005" y="6492875"/>
            <a:ext cx="683339"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889F90-0323-6D46-A646-CA13C9F81B1F}" type="datetime1">
              <a:rPr lang="en-US" smtClean="0"/>
              <a:t>5/2/19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906416-7251-8F48-92AC-9F12E0F881E6}" type="datetime1">
              <a:rPr lang="en-US" smtClean="0"/>
              <a:t>5/2/19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AC1BB1-917D-3448-8255-C9647E2C8EE8}" type="datetime1">
              <a:rPr lang="en-US" smtClean="0"/>
              <a:t>5/2/19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448A41-BEDB-2F45-8EB9-A606A83B9ADC}" type="datetime1">
              <a:rPr lang="en-US" smtClean="0"/>
              <a:t>5/2/19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AF46E7-1180-2949-9A0E-7A26366A9BB6}" type="datetime1">
              <a:rPr lang="en-US" smtClean="0"/>
              <a:t>5/2/19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2290BD-4092-574A-A62A-E6ABF62EB666}" type="datetime1">
              <a:rPr lang="en-US" smtClean="0"/>
              <a:t>5/2/19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3AD21B-3F86-694A-BF01-5D962E0B0F02}" type="datetime1">
              <a:rPr lang="en-US" smtClean="0"/>
              <a:t>5/2/19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4" y="2160589"/>
            <a:ext cx="8596668"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475B3A-A00A-D84A-9C45-2185570BAA9C}" type="datetime1">
              <a:rPr lang="en-US" smtClean="0"/>
              <a:t>5/2/19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172996" y="6406487"/>
            <a:ext cx="683339"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3EF011-8758-4A4E-93D8-48CAB02691D2}" type="datetime1">
              <a:rPr lang="en-US" smtClean="0"/>
              <a:t>5/2/19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23013C-E5C1-6549-9E1E-11E1608C573F}" type="datetime1">
              <a:rPr lang="en-US" smtClean="0"/>
              <a:t>5/2/19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FFF0DF-A168-F742-9E64-F78DEE821EF7}" type="datetime1">
              <a:rPr lang="en-US" smtClean="0"/>
              <a:t>5/2/19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F857EC-8804-2042-A9D0-D70F3860DF68}" type="datetime1">
              <a:rPr lang="en-US" smtClean="0"/>
              <a:t>5/2/19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298E83-60DE-2240-8E3E-D0B676713152}" type="datetime1">
              <a:rPr lang="en-US" smtClean="0"/>
              <a:t>5/2/19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39F19D-7F9D-3646-91C1-13334B4AEA3A}" type="datetime1">
              <a:rPr lang="en-US" smtClean="0"/>
              <a:t>5/2/19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AE3DCA-6668-2E48-8456-51E63A01542B}" type="datetime1">
              <a:rPr lang="en-US" smtClean="0"/>
              <a:t>5/2/19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271B00C-A0B4-4F49-A3D6-CF3F622C6554}" type="datetime1">
              <a:rPr lang="en-US" smtClean="0"/>
              <a:t>5/2/19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358436" y="6257030"/>
            <a:ext cx="683339" cy="365125"/>
          </a:xfrm>
          <a:prstGeom prst="rect">
            <a:avLst/>
          </a:prstGeom>
        </p:spPr>
        <p:txBody>
          <a:bodyPr vert="horz" lIns="91440" tIns="45720" rIns="91440" bIns="45720" rtlCol="0" anchor="ctr"/>
          <a:lstStyle>
            <a:lvl1pPr algn="r">
              <a:defRPr sz="900">
                <a:solidFill>
                  <a:schemeClr val="tx1"/>
                </a:solidFill>
              </a:defRPr>
            </a:lvl1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ATTPC/pytpc"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29108-B575-5E4B-80A2-C7F4CDA28A79}"/>
              </a:ext>
            </a:extLst>
          </p:cNvPr>
          <p:cNvSpPr>
            <a:spLocks noGrp="1"/>
          </p:cNvSpPr>
          <p:nvPr>
            <p:ph type="ctrTitle"/>
          </p:nvPr>
        </p:nvSpPr>
        <p:spPr/>
        <p:txBody>
          <a:bodyPr/>
          <a:lstStyle/>
          <a:p>
            <a:r>
              <a:rPr lang="en-US" dirty="0">
                <a:latin typeface="Century" panose="02040604050505020304" pitchFamily="18" charset="0"/>
              </a:rPr>
              <a:t>Optimization Methods for Track Fitting in the AT-TPC</a:t>
            </a:r>
          </a:p>
        </p:txBody>
      </p:sp>
      <p:sp>
        <p:nvSpPr>
          <p:cNvPr id="3" name="Subtitle 2">
            <a:extLst>
              <a:ext uri="{FF2B5EF4-FFF2-40B4-BE49-F238E27FC236}">
                <a16:creationId xmlns:a16="http://schemas.microsoft.com/office/drawing/2014/main" id="{15B3E461-656D-8B43-8049-A71CDA7BBE8F}"/>
              </a:ext>
            </a:extLst>
          </p:cNvPr>
          <p:cNvSpPr>
            <a:spLocks noGrp="1"/>
          </p:cNvSpPr>
          <p:nvPr>
            <p:ph type="subTitle" idx="1"/>
          </p:nvPr>
        </p:nvSpPr>
        <p:spPr/>
        <p:txBody>
          <a:bodyPr>
            <a:normAutofit lnSpcReduction="10000"/>
          </a:bodyPr>
          <a:lstStyle/>
          <a:p>
            <a:r>
              <a:rPr lang="en-US" dirty="0">
                <a:latin typeface="Century" panose="02040604050505020304" pitchFamily="18" charset="0"/>
              </a:rPr>
              <a:t>Christina Chen</a:t>
            </a:r>
          </a:p>
          <a:p>
            <a:r>
              <a:rPr lang="en-US" dirty="0">
                <a:latin typeface="Century" panose="02040604050505020304" pitchFamily="18" charset="0"/>
              </a:rPr>
              <a:t>Davidson College</a:t>
            </a:r>
          </a:p>
          <a:p>
            <a:r>
              <a:rPr lang="en-US" dirty="0">
                <a:latin typeface="Century" panose="02040604050505020304" pitchFamily="18" charset="0"/>
              </a:rPr>
              <a:t>5/2/2019</a:t>
            </a:r>
          </a:p>
        </p:txBody>
      </p:sp>
      <p:pic>
        <p:nvPicPr>
          <p:cNvPr id="4" name="Picture 30" descr="Davidson College&#10;&#10;Diamond Logo">
            <a:extLst>
              <a:ext uri="{FF2B5EF4-FFF2-40B4-BE49-F238E27FC236}">
                <a16:creationId xmlns:a16="http://schemas.microsoft.com/office/drawing/2014/main" id="{0EE69F95-1B9F-1946-8406-BF8A08D5E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658" y="305497"/>
            <a:ext cx="1769822" cy="4748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2B6A522-AA3E-0F41-ADDD-051D9B370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0525" y="165297"/>
            <a:ext cx="750632" cy="938290"/>
          </a:xfrm>
          <a:prstGeom prst="rect">
            <a:avLst/>
          </a:prstGeom>
        </p:spPr>
      </p:pic>
    </p:spTree>
    <p:extLst>
      <p:ext uri="{BB962C8B-B14F-4D97-AF65-F5344CB8AC3E}">
        <p14:creationId xmlns:p14="http://schemas.microsoft.com/office/powerpoint/2010/main" val="1540969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F4D9-4CEE-5649-B5C1-A332280BCE32}"/>
              </a:ext>
            </a:extLst>
          </p:cNvPr>
          <p:cNvSpPr>
            <a:spLocks noGrp="1"/>
          </p:cNvSpPr>
          <p:nvPr>
            <p:ph type="title"/>
          </p:nvPr>
        </p:nvSpPr>
        <p:spPr>
          <a:xfrm>
            <a:off x="677334" y="609600"/>
            <a:ext cx="8596668" cy="1320800"/>
          </a:xfrm>
        </p:spPr>
        <p:txBody>
          <a:bodyPr/>
          <a:lstStyle/>
          <a:p>
            <a:r>
              <a:rPr lang="en-US" dirty="0">
                <a:latin typeface="Century" panose="02040604050505020304" pitchFamily="18" charset="0"/>
              </a:rPr>
              <a:t>Data Analysis – Track Fitting</a:t>
            </a:r>
          </a:p>
        </p:txBody>
      </p:sp>
      <p:sp>
        <p:nvSpPr>
          <p:cNvPr id="3" name="Content Placeholder 2">
            <a:extLst>
              <a:ext uri="{FF2B5EF4-FFF2-40B4-BE49-F238E27FC236}">
                <a16:creationId xmlns:a16="http://schemas.microsoft.com/office/drawing/2014/main" id="{5E24DF50-69F4-9243-84C3-18F56BB16108}"/>
              </a:ext>
            </a:extLst>
          </p:cNvPr>
          <p:cNvSpPr>
            <a:spLocks noGrp="1"/>
          </p:cNvSpPr>
          <p:nvPr>
            <p:ph idx="1"/>
          </p:nvPr>
        </p:nvSpPr>
        <p:spPr>
          <a:xfrm>
            <a:off x="646085" y="1419629"/>
            <a:ext cx="4360831" cy="2919615"/>
          </a:xfrm>
        </p:spPr>
        <p:txBody>
          <a:bodyPr/>
          <a:lstStyle/>
          <a:p>
            <a:r>
              <a:rPr lang="en-US" dirty="0">
                <a:latin typeface="Century" panose="02040604050505020304" pitchFamily="18" charset="0"/>
              </a:rPr>
              <a:t>Extracting physical properties of scattered proton from its track</a:t>
            </a:r>
          </a:p>
          <a:p>
            <a:r>
              <a:rPr lang="en-US" dirty="0">
                <a:latin typeface="Century" panose="02040604050505020304" pitchFamily="18" charset="0"/>
              </a:rPr>
              <a:t>Parameter generation in 6-D search space (x, y, z, E, </a:t>
            </a:r>
            <a:r>
              <a:rPr lang="en-US" dirty="0" err="1">
                <a:latin typeface="Century" panose="02040604050505020304" pitchFamily="18" charset="0"/>
              </a:rPr>
              <a:t>θ</a:t>
            </a:r>
            <a:r>
              <a:rPr lang="en-US" dirty="0">
                <a:latin typeface="Century" panose="02040604050505020304" pitchFamily="18" charset="0"/>
              </a:rPr>
              <a:t>, </a:t>
            </a:r>
            <a:r>
              <a:rPr lang="en-US" dirty="0" err="1">
                <a:latin typeface="Century" panose="02040604050505020304" pitchFamily="18" charset="0"/>
              </a:rPr>
              <a:t>φ</a:t>
            </a:r>
            <a:r>
              <a:rPr lang="en-US" dirty="0">
                <a:latin typeface="Century" panose="02040604050505020304" pitchFamily="18" charset="0"/>
              </a:rPr>
              <a:t>)</a:t>
            </a:r>
          </a:p>
          <a:p>
            <a:r>
              <a:rPr lang="en-US" dirty="0">
                <a:latin typeface="Century" panose="02040604050505020304" pitchFamily="18" charset="0"/>
                <a:sym typeface="Wingdings" pitchFamily="2" charset="2"/>
              </a:rPr>
              <a:t>Track simulation </a:t>
            </a:r>
          </a:p>
          <a:p>
            <a:r>
              <a:rPr lang="en-US" dirty="0">
                <a:latin typeface="Century" panose="02040604050505020304" pitchFamily="18" charset="0"/>
                <a:sym typeface="Wingdings" pitchFamily="2" charset="2"/>
              </a:rPr>
              <a:t>Comparing simulated track with the real track  the objective function </a:t>
            </a:r>
          </a:p>
        </p:txBody>
      </p:sp>
      <p:pic>
        <p:nvPicPr>
          <p:cNvPr id="6" name="Picture 2" descr="https://lh3.googleusercontent.com/CjAQeIgqh72iW5k4xamAKL4ctCKIbbZDd0fxQ19b7takZZ07xukX3CueMpjYUj2NjNlT54VsJfpRu17tlZh6eOAC_txNJN-pZQLgF7JDYAn36hBV7UNuOx4TsB5rj5mb7dfec5ra">
            <a:extLst>
              <a:ext uri="{FF2B5EF4-FFF2-40B4-BE49-F238E27FC236}">
                <a16:creationId xmlns:a16="http://schemas.microsoft.com/office/drawing/2014/main" id="{8ED58C61-AEE9-084E-8BB7-08D73C25C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39" y="4587519"/>
            <a:ext cx="4586829" cy="227048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5A29FC9-577D-A444-95B9-EDC99576384D}"/>
              </a:ext>
            </a:extLst>
          </p:cNvPr>
          <p:cNvSpPr>
            <a:spLocks noGrp="1"/>
          </p:cNvSpPr>
          <p:nvPr>
            <p:ph type="sldNum" sz="quarter" idx="12"/>
          </p:nvPr>
        </p:nvSpPr>
        <p:spPr>
          <a:xfrm>
            <a:off x="11172996" y="6406487"/>
            <a:ext cx="683339" cy="365125"/>
          </a:xfrm>
        </p:spPr>
        <p:txBody>
          <a:bodyPr/>
          <a:lstStyle/>
          <a:p>
            <a:fld id="{D57F1E4F-1CFF-5643-939E-217C01CDF565}" type="slidenum">
              <a:rPr lang="en-US" smtClean="0"/>
              <a:pPr/>
              <a:t>10</a:t>
            </a:fld>
            <a:endParaRPr lang="en-US" dirty="0"/>
          </a:p>
        </p:txBody>
      </p:sp>
      <p:pic>
        <p:nvPicPr>
          <p:cNvPr id="1026" name="Picture 2" descr="https://lh6.googleusercontent.com/JwTrm7VoiXwuB61YKmVQf1b3RH48LNQPGZtcDiv2PHanPvz9VIbArWXcEfphVNACfkp2Akkh-6kdS1lu7F01Y2BytOpVQrDsV2ysJUPUZ50JptLMbP0o4G6_GUIp8L3k27y3Hb4_">
            <a:extLst>
              <a:ext uri="{FF2B5EF4-FFF2-40B4-BE49-F238E27FC236}">
                <a16:creationId xmlns:a16="http://schemas.microsoft.com/office/drawing/2014/main" id="{18175C37-EC92-7840-92C7-F7006F58B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5668" y="1739900"/>
            <a:ext cx="4902200"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52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A7E7-5DB1-0946-99E6-C3D07CA7A767}"/>
              </a:ext>
            </a:extLst>
          </p:cNvPr>
          <p:cNvSpPr>
            <a:spLocks noGrp="1"/>
          </p:cNvSpPr>
          <p:nvPr>
            <p:ph type="title"/>
          </p:nvPr>
        </p:nvSpPr>
        <p:spPr/>
        <p:txBody>
          <a:bodyPr/>
          <a:lstStyle/>
          <a:p>
            <a:r>
              <a:rPr lang="en-US" dirty="0">
                <a:latin typeface="Century" panose="02040604050505020304" pitchFamily="18" charset="0"/>
              </a:rPr>
              <a:t>Global Optimization Methods</a:t>
            </a:r>
          </a:p>
        </p:txBody>
      </p:sp>
      <p:sp>
        <p:nvSpPr>
          <p:cNvPr id="3" name="Content Placeholder 2">
            <a:extLst>
              <a:ext uri="{FF2B5EF4-FFF2-40B4-BE49-F238E27FC236}">
                <a16:creationId xmlns:a16="http://schemas.microsoft.com/office/drawing/2014/main" id="{B8E346E2-109C-D04C-B66E-81BBD3656466}"/>
              </a:ext>
            </a:extLst>
          </p:cNvPr>
          <p:cNvSpPr>
            <a:spLocks noGrp="1"/>
          </p:cNvSpPr>
          <p:nvPr>
            <p:ph idx="1"/>
          </p:nvPr>
        </p:nvSpPr>
        <p:spPr>
          <a:xfrm>
            <a:off x="677334" y="1930400"/>
            <a:ext cx="4728384" cy="3880773"/>
          </a:xfrm>
        </p:spPr>
        <p:txBody>
          <a:bodyPr>
            <a:normAutofit/>
          </a:bodyPr>
          <a:lstStyle/>
          <a:p>
            <a:r>
              <a:rPr lang="en-US" dirty="0">
                <a:latin typeface="Century" panose="02040604050505020304" pitchFamily="18" charset="0"/>
              </a:rPr>
              <a:t>Global vs. local</a:t>
            </a:r>
          </a:p>
          <a:p>
            <a:r>
              <a:rPr lang="en-US" dirty="0">
                <a:latin typeface="Century" panose="02040604050505020304" pitchFamily="18" charset="0"/>
              </a:rPr>
              <a:t>Stochastic optimization methods</a:t>
            </a:r>
          </a:p>
          <a:p>
            <a:pPr lvl="1"/>
            <a:r>
              <a:rPr lang="en-US" dirty="0">
                <a:latin typeface="Century" panose="02040604050505020304" pitchFamily="18" charset="0"/>
              </a:rPr>
              <a:t>Use of random variables</a:t>
            </a:r>
          </a:p>
          <a:p>
            <a:pPr lvl="1"/>
            <a:r>
              <a:rPr lang="en-US" dirty="0">
                <a:latin typeface="Century" panose="02040604050505020304" pitchFamily="18" charset="0"/>
              </a:rPr>
              <a:t>Do not converge</a:t>
            </a:r>
          </a:p>
          <a:p>
            <a:pPr lvl="1"/>
            <a:r>
              <a:rPr lang="en-US" dirty="0">
                <a:latin typeface="Century" panose="02040604050505020304" pitchFamily="18" charset="0"/>
              </a:rPr>
              <a:t>High time efficiency</a:t>
            </a:r>
          </a:p>
          <a:p>
            <a:r>
              <a:rPr lang="en-US" dirty="0">
                <a:latin typeface="Century" panose="02040604050505020304" pitchFamily="18" charset="0"/>
              </a:rPr>
              <a:t>Naïve Monte Carlo</a:t>
            </a:r>
          </a:p>
          <a:p>
            <a:r>
              <a:rPr lang="en-US" dirty="0">
                <a:latin typeface="Century" panose="02040604050505020304" pitchFamily="18" charset="0"/>
              </a:rPr>
              <a:t>Differential evolution</a:t>
            </a:r>
          </a:p>
          <a:p>
            <a:r>
              <a:rPr lang="en-US" dirty="0">
                <a:latin typeface="Century" panose="02040604050505020304" pitchFamily="18" charset="0"/>
              </a:rPr>
              <a:t>Basin hopping</a:t>
            </a:r>
          </a:p>
        </p:txBody>
      </p:sp>
      <p:pic>
        <p:nvPicPr>
          <p:cNvPr id="6" name="Picture 5" descr="A close up of a logo&#10;&#10;Description automatically generated">
            <a:extLst>
              <a:ext uri="{FF2B5EF4-FFF2-40B4-BE49-F238E27FC236}">
                <a16:creationId xmlns:a16="http://schemas.microsoft.com/office/drawing/2014/main" id="{7728CD7F-66EE-C346-B392-31457A39964F}"/>
              </a:ext>
            </a:extLst>
          </p:cNvPr>
          <p:cNvPicPr>
            <a:picLocks noChangeAspect="1"/>
          </p:cNvPicPr>
          <p:nvPr/>
        </p:nvPicPr>
        <p:blipFill>
          <a:blip r:embed="rId2"/>
          <a:stretch>
            <a:fillRect/>
          </a:stretch>
        </p:blipFill>
        <p:spPr>
          <a:xfrm>
            <a:off x="4851315" y="2157220"/>
            <a:ext cx="4977091" cy="3427132"/>
          </a:xfrm>
          <a:prstGeom prst="rect">
            <a:avLst/>
          </a:prstGeom>
        </p:spPr>
      </p:pic>
      <p:sp>
        <p:nvSpPr>
          <p:cNvPr id="4" name="Slide Number Placeholder 3">
            <a:extLst>
              <a:ext uri="{FF2B5EF4-FFF2-40B4-BE49-F238E27FC236}">
                <a16:creationId xmlns:a16="http://schemas.microsoft.com/office/drawing/2014/main" id="{880894D9-8FE4-1040-B13C-8458D4B8FB35}"/>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
        <p:nvSpPr>
          <p:cNvPr id="5" name="TextBox 4">
            <a:extLst>
              <a:ext uri="{FF2B5EF4-FFF2-40B4-BE49-F238E27FC236}">
                <a16:creationId xmlns:a16="http://schemas.microsoft.com/office/drawing/2014/main" id="{761A7987-D990-F141-88F9-14B8CB73132E}"/>
              </a:ext>
            </a:extLst>
          </p:cNvPr>
          <p:cNvSpPr txBox="1"/>
          <p:nvPr/>
        </p:nvSpPr>
        <p:spPr>
          <a:xfrm>
            <a:off x="6096000" y="5667823"/>
            <a:ext cx="2946400" cy="738664"/>
          </a:xfrm>
          <a:prstGeom prst="rect">
            <a:avLst/>
          </a:prstGeom>
          <a:noFill/>
        </p:spPr>
        <p:txBody>
          <a:bodyPr wrap="square" rtlCol="0">
            <a:spAutoFit/>
          </a:bodyPr>
          <a:lstStyle/>
          <a:p>
            <a:r>
              <a:rPr lang="en-US" sz="1400" dirty="0">
                <a:latin typeface="Century" panose="02040604050505020304" pitchFamily="18" charset="0"/>
              </a:rPr>
              <a:t>Total objective function value plotted across one parameter (energy)</a:t>
            </a:r>
          </a:p>
        </p:txBody>
      </p:sp>
    </p:spTree>
    <p:extLst>
      <p:ext uri="{BB962C8B-B14F-4D97-AF65-F5344CB8AC3E}">
        <p14:creationId xmlns:p14="http://schemas.microsoft.com/office/powerpoint/2010/main" val="3680044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D2A0-232F-A442-BC73-BD3303B9EEAB}"/>
              </a:ext>
            </a:extLst>
          </p:cNvPr>
          <p:cNvSpPr>
            <a:spLocks noGrp="1"/>
          </p:cNvSpPr>
          <p:nvPr>
            <p:ph type="title"/>
          </p:nvPr>
        </p:nvSpPr>
        <p:spPr>
          <a:xfrm>
            <a:off x="677334" y="893807"/>
            <a:ext cx="8596668" cy="687859"/>
          </a:xfrm>
        </p:spPr>
        <p:txBody>
          <a:bodyPr/>
          <a:lstStyle/>
          <a:p>
            <a:r>
              <a:rPr lang="en-US" dirty="0">
                <a:latin typeface="Century" panose="02040604050505020304" pitchFamily="18" charset="0"/>
              </a:rPr>
              <a:t>Naïve Monte-Carlo Method</a:t>
            </a:r>
          </a:p>
        </p:txBody>
      </p:sp>
      <p:sp>
        <p:nvSpPr>
          <p:cNvPr id="6" name="Oval 5">
            <a:extLst>
              <a:ext uri="{FF2B5EF4-FFF2-40B4-BE49-F238E27FC236}">
                <a16:creationId xmlns:a16="http://schemas.microsoft.com/office/drawing/2014/main" id="{53836E51-5FCF-1C48-9340-3FE32237121F}"/>
              </a:ext>
            </a:extLst>
          </p:cNvPr>
          <p:cNvSpPr/>
          <p:nvPr/>
        </p:nvSpPr>
        <p:spPr>
          <a:xfrm>
            <a:off x="4837044" y="3429000"/>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E7C6617-9D78-0F4E-B3A3-037FB777BEBF}"/>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86654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3836E51-5FCF-1C48-9340-3FE32237121F}"/>
              </a:ext>
            </a:extLst>
          </p:cNvPr>
          <p:cNvSpPr/>
          <p:nvPr/>
        </p:nvSpPr>
        <p:spPr>
          <a:xfrm>
            <a:off x="3568150" y="270744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7" name="Oval 6">
            <a:extLst>
              <a:ext uri="{FF2B5EF4-FFF2-40B4-BE49-F238E27FC236}">
                <a16:creationId xmlns:a16="http://schemas.microsoft.com/office/drawing/2014/main" id="{7823570E-7FFE-F740-9A15-B1EBA3BA576E}"/>
              </a:ext>
            </a:extLst>
          </p:cNvPr>
          <p:cNvSpPr/>
          <p:nvPr/>
        </p:nvSpPr>
        <p:spPr>
          <a:xfrm>
            <a:off x="3382620" y="389049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 name="Oval 7">
            <a:extLst>
              <a:ext uri="{FF2B5EF4-FFF2-40B4-BE49-F238E27FC236}">
                <a16:creationId xmlns:a16="http://schemas.microsoft.com/office/drawing/2014/main" id="{A42E41C9-72A3-3B46-82B4-E5F31D0A4E5C}"/>
              </a:ext>
            </a:extLst>
          </p:cNvPr>
          <p:cNvSpPr/>
          <p:nvPr/>
        </p:nvSpPr>
        <p:spPr>
          <a:xfrm>
            <a:off x="5113684" y="485447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Oval 8">
            <a:extLst>
              <a:ext uri="{FF2B5EF4-FFF2-40B4-BE49-F238E27FC236}">
                <a16:creationId xmlns:a16="http://schemas.microsoft.com/office/drawing/2014/main" id="{B1E39554-E6FD-F743-9139-FB3F53232391}"/>
              </a:ext>
            </a:extLst>
          </p:cNvPr>
          <p:cNvSpPr/>
          <p:nvPr/>
        </p:nvSpPr>
        <p:spPr>
          <a:xfrm>
            <a:off x="6316845" y="466894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 name="Oval 9">
            <a:extLst>
              <a:ext uri="{FF2B5EF4-FFF2-40B4-BE49-F238E27FC236}">
                <a16:creationId xmlns:a16="http://schemas.microsoft.com/office/drawing/2014/main" id="{39C5A26E-E695-B54B-B1D1-577D564772FD}"/>
              </a:ext>
            </a:extLst>
          </p:cNvPr>
          <p:cNvSpPr/>
          <p:nvPr/>
        </p:nvSpPr>
        <p:spPr>
          <a:xfrm>
            <a:off x="4028661" y="219988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 name="Oval 10">
            <a:extLst>
              <a:ext uri="{FF2B5EF4-FFF2-40B4-BE49-F238E27FC236}">
                <a16:creationId xmlns:a16="http://schemas.microsoft.com/office/drawing/2014/main" id="{13C05E79-8293-8D4F-97E0-743CDB36D63B}"/>
              </a:ext>
            </a:extLst>
          </p:cNvPr>
          <p:cNvSpPr/>
          <p:nvPr/>
        </p:nvSpPr>
        <p:spPr>
          <a:xfrm>
            <a:off x="7215809" y="3752849"/>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2" name="Oval 11">
            <a:extLst>
              <a:ext uri="{FF2B5EF4-FFF2-40B4-BE49-F238E27FC236}">
                <a16:creationId xmlns:a16="http://schemas.microsoft.com/office/drawing/2014/main" id="{8AEF5AC9-60EF-074F-9C71-7BBA165E5866}"/>
              </a:ext>
            </a:extLst>
          </p:cNvPr>
          <p:cNvSpPr/>
          <p:nvPr/>
        </p:nvSpPr>
        <p:spPr>
          <a:xfrm>
            <a:off x="5919580" y="299599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 name="Oval 12">
            <a:extLst>
              <a:ext uri="{FF2B5EF4-FFF2-40B4-BE49-F238E27FC236}">
                <a16:creationId xmlns:a16="http://schemas.microsoft.com/office/drawing/2014/main" id="{7F1A5896-22B4-1E4D-B535-8D0063B4B8AA}"/>
              </a:ext>
            </a:extLst>
          </p:cNvPr>
          <p:cNvSpPr/>
          <p:nvPr/>
        </p:nvSpPr>
        <p:spPr>
          <a:xfrm>
            <a:off x="4403036" y="2931887"/>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A42E41C9-72A3-3B46-82B4-E5F31D0A4E5C}"/>
              </a:ext>
            </a:extLst>
          </p:cNvPr>
          <p:cNvSpPr/>
          <p:nvPr/>
        </p:nvSpPr>
        <p:spPr>
          <a:xfrm>
            <a:off x="4963244" y="253169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 name="Oval 14">
            <a:extLst>
              <a:ext uri="{FF2B5EF4-FFF2-40B4-BE49-F238E27FC236}">
                <a16:creationId xmlns:a16="http://schemas.microsoft.com/office/drawing/2014/main" id="{2C36C05B-61E0-3A4E-B4C8-AAAB5857A7C5}"/>
              </a:ext>
            </a:extLst>
          </p:cNvPr>
          <p:cNvSpPr/>
          <p:nvPr/>
        </p:nvSpPr>
        <p:spPr>
          <a:xfrm>
            <a:off x="4028661" y="3419572"/>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Oval 15">
            <a:extLst>
              <a:ext uri="{FF2B5EF4-FFF2-40B4-BE49-F238E27FC236}">
                <a16:creationId xmlns:a16="http://schemas.microsoft.com/office/drawing/2014/main" id="{A42E41C9-72A3-3B46-82B4-E5F31D0A4E5C}"/>
              </a:ext>
            </a:extLst>
          </p:cNvPr>
          <p:cNvSpPr/>
          <p:nvPr/>
        </p:nvSpPr>
        <p:spPr>
          <a:xfrm>
            <a:off x="4200939" y="4119257"/>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Oval 16">
            <a:extLst>
              <a:ext uri="{FF2B5EF4-FFF2-40B4-BE49-F238E27FC236}">
                <a16:creationId xmlns:a16="http://schemas.microsoft.com/office/drawing/2014/main" id="{A42E41C9-72A3-3B46-82B4-E5F31D0A4E5C}"/>
              </a:ext>
            </a:extLst>
          </p:cNvPr>
          <p:cNvSpPr/>
          <p:nvPr/>
        </p:nvSpPr>
        <p:spPr>
          <a:xfrm>
            <a:off x="6072808" y="3752849"/>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A42E41C9-72A3-3B46-82B4-E5F31D0A4E5C}"/>
              </a:ext>
            </a:extLst>
          </p:cNvPr>
          <p:cNvSpPr/>
          <p:nvPr/>
        </p:nvSpPr>
        <p:spPr>
          <a:xfrm>
            <a:off x="2599388" y="336127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Oval 18">
            <a:extLst>
              <a:ext uri="{FF2B5EF4-FFF2-40B4-BE49-F238E27FC236}">
                <a16:creationId xmlns:a16="http://schemas.microsoft.com/office/drawing/2014/main" id="{A42E41C9-72A3-3B46-82B4-E5F31D0A4E5C}"/>
              </a:ext>
            </a:extLst>
          </p:cNvPr>
          <p:cNvSpPr/>
          <p:nvPr/>
        </p:nvSpPr>
        <p:spPr>
          <a:xfrm>
            <a:off x="5420139" y="4207051"/>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Oval 19">
            <a:extLst>
              <a:ext uri="{FF2B5EF4-FFF2-40B4-BE49-F238E27FC236}">
                <a16:creationId xmlns:a16="http://schemas.microsoft.com/office/drawing/2014/main" id="{A42E41C9-72A3-3B46-82B4-E5F31D0A4E5C}"/>
              </a:ext>
            </a:extLst>
          </p:cNvPr>
          <p:cNvSpPr/>
          <p:nvPr/>
        </p:nvSpPr>
        <p:spPr>
          <a:xfrm>
            <a:off x="3937857" y="4947241"/>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Oval 20">
            <a:extLst>
              <a:ext uri="{FF2B5EF4-FFF2-40B4-BE49-F238E27FC236}">
                <a16:creationId xmlns:a16="http://schemas.microsoft.com/office/drawing/2014/main" id="{A42E41C9-72A3-3B46-82B4-E5F31D0A4E5C}"/>
              </a:ext>
            </a:extLst>
          </p:cNvPr>
          <p:cNvSpPr/>
          <p:nvPr/>
        </p:nvSpPr>
        <p:spPr>
          <a:xfrm>
            <a:off x="6675785" y="317919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Oval 21">
            <a:extLst>
              <a:ext uri="{FF2B5EF4-FFF2-40B4-BE49-F238E27FC236}">
                <a16:creationId xmlns:a16="http://schemas.microsoft.com/office/drawing/2014/main" id="{A42E41C9-72A3-3B46-82B4-E5F31D0A4E5C}"/>
              </a:ext>
            </a:extLst>
          </p:cNvPr>
          <p:cNvSpPr/>
          <p:nvPr/>
        </p:nvSpPr>
        <p:spPr>
          <a:xfrm>
            <a:off x="6316845" y="2399983"/>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Oval 22">
            <a:extLst>
              <a:ext uri="{FF2B5EF4-FFF2-40B4-BE49-F238E27FC236}">
                <a16:creationId xmlns:a16="http://schemas.microsoft.com/office/drawing/2014/main" id="{406E85B3-BD36-2C49-A89E-4B19D6DAB2F6}"/>
              </a:ext>
            </a:extLst>
          </p:cNvPr>
          <p:cNvSpPr/>
          <p:nvPr/>
        </p:nvSpPr>
        <p:spPr>
          <a:xfrm>
            <a:off x="4837044" y="3429000"/>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itle 1">
            <a:extLst>
              <a:ext uri="{FF2B5EF4-FFF2-40B4-BE49-F238E27FC236}">
                <a16:creationId xmlns:a16="http://schemas.microsoft.com/office/drawing/2014/main" id="{0B51D4B0-37D7-154B-A305-E69A4B123C0E}"/>
              </a:ext>
            </a:extLst>
          </p:cNvPr>
          <p:cNvSpPr txBox="1">
            <a:spLocks/>
          </p:cNvSpPr>
          <p:nvPr/>
        </p:nvSpPr>
        <p:spPr>
          <a:xfrm>
            <a:off x="677334" y="893807"/>
            <a:ext cx="8596668" cy="68785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entury" panose="02040604050505020304" pitchFamily="18" charset="0"/>
              </a:rPr>
              <a:t>Naïve Monte-Carlo Method</a:t>
            </a:r>
          </a:p>
        </p:txBody>
      </p:sp>
      <p:sp>
        <p:nvSpPr>
          <p:cNvPr id="2" name="Slide Number Placeholder 1">
            <a:extLst>
              <a:ext uri="{FF2B5EF4-FFF2-40B4-BE49-F238E27FC236}">
                <a16:creationId xmlns:a16="http://schemas.microsoft.com/office/drawing/2014/main" id="{984DD197-B155-AC44-95B8-0C31A4251E0D}"/>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428746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3836E51-5FCF-1C48-9340-3FE32237121F}"/>
              </a:ext>
            </a:extLst>
          </p:cNvPr>
          <p:cNvSpPr/>
          <p:nvPr/>
        </p:nvSpPr>
        <p:spPr>
          <a:xfrm>
            <a:off x="3568150" y="270744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7" name="Oval 6">
            <a:extLst>
              <a:ext uri="{FF2B5EF4-FFF2-40B4-BE49-F238E27FC236}">
                <a16:creationId xmlns:a16="http://schemas.microsoft.com/office/drawing/2014/main" id="{7823570E-7FFE-F740-9A15-B1EBA3BA576E}"/>
              </a:ext>
            </a:extLst>
          </p:cNvPr>
          <p:cNvSpPr/>
          <p:nvPr/>
        </p:nvSpPr>
        <p:spPr>
          <a:xfrm>
            <a:off x="3382620" y="389049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 name="Oval 7">
            <a:extLst>
              <a:ext uri="{FF2B5EF4-FFF2-40B4-BE49-F238E27FC236}">
                <a16:creationId xmlns:a16="http://schemas.microsoft.com/office/drawing/2014/main" id="{A42E41C9-72A3-3B46-82B4-E5F31D0A4E5C}"/>
              </a:ext>
            </a:extLst>
          </p:cNvPr>
          <p:cNvSpPr/>
          <p:nvPr/>
        </p:nvSpPr>
        <p:spPr>
          <a:xfrm>
            <a:off x="5113684" y="485447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Oval 8">
            <a:extLst>
              <a:ext uri="{FF2B5EF4-FFF2-40B4-BE49-F238E27FC236}">
                <a16:creationId xmlns:a16="http://schemas.microsoft.com/office/drawing/2014/main" id="{B1E39554-E6FD-F743-9139-FB3F53232391}"/>
              </a:ext>
            </a:extLst>
          </p:cNvPr>
          <p:cNvSpPr/>
          <p:nvPr/>
        </p:nvSpPr>
        <p:spPr>
          <a:xfrm>
            <a:off x="6316845" y="466894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 name="Oval 9">
            <a:extLst>
              <a:ext uri="{FF2B5EF4-FFF2-40B4-BE49-F238E27FC236}">
                <a16:creationId xmlns:a16="http://schemas.microsoft.com/office/drawing/2014/main" id="{39C5A26E-E695-B54B-B1D1-577D564772FD}"/>
              </a:ext>
            </a:extLst>
          </p:cNvPr>
          <p:cNvSpPr/>
          <p:nvPr/>
        </p:nvSpPr>
        <p:spPr>
          <a:xfrm>
            <a:off x="4028661" y="219988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 name="Oval 10">
            <a:extLst>
              <a:ext uri="{FF2B5EF4-FFF2-40B4-BE49-F238E27FC236}">
                <a16:creationId xmlns:a16="http://schemas.microsoft.com/office/drawing/2014/main" id="{13C05E79-8293-8D4F-97E0-743CDB36D63B}"/>
              </a:ext>
            </a:extLst>
          </p:cNvPr>
          <p:cNvSpPr/>
          <p:nvPr/>
        </p:nvSpPr>
        <p:spPr>
          <a:xfrm>
            <a:off x="7215809" y="3752849"/>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2" name="Oval 11">
            <a:extLst>
              <a:ext uri="{FF2B5EF4-FFF2-40B4-BE49-F238E27FC236}">
                <a16:creationId xmlns:a16="http://schemas.microsoft.com/office/drawing/2014/main" id="{8AEF5AC9-60EF-074F-9C71-7BBA165E5866}"/>
              </a:ext>
            </a:extLst>
          </p:cNvPr>
          <p:cNvSpPr/>
          <p:nvPr/>
        </p:nvSpPr>
        <p:spPr>
          <a:xfrm>
            <a:off x="5919580" y="299599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 name="Oval 12">
            <a:extLst>
              <a:ext uri="{FF2B5EF4-FFF2-40B4-BE49-F238E27FC236}">
                <a16:creationId xmlns:a16="http://schemas.microsoft.com/office/drawing/2014/main" id="{7F1A5896-22B4-1E4D-B535-8D0063B4B8AA}"/>
              </a:ext>
            </a:extLst>
          </p:cNvPr>
          <p:cNvSpPr/>
          <p:nvPr/>
        </p:nvSpPr>
        <p:spPr>
          <a:xfrm>
            <a:off x="4403036" y="2931887"/>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A42E41C9-72A3-3B46-82B4-E5F31D0A4E5C}"/>
              </a:ext>
            </a:extLst>
          </p:cNvPr>
          <p:cNvSpPr/>
          <p:nvPr/>
        </p:nvSpPr>
        <p:spPr>
          <a:xfrm>
            <a:off x="4963244" y="253169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 name="Oval 14">
            <a:extLst>
              <a:ext uri="{FF2B5EF4-FFF2-40B4-BE49-F238E27FC236}">
                <a16:creationId xmlns:a16="http://schemas.microsoft.com/office/drawing/2014/main" id="{2C36C05B-61E0-3A4E-B4C8-AAAB5857A7C5}"/>
              </a:ext>
            </a:extLst>
          </p:cNvPr>
          <p:cNvSpPr/>
          <p:nvPr/>
        </p:nvSpPr>
        <p:spPr>
          <a:xfrm>
            <a:off x="4028661" y="3419572"/>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Oval 15">
            <a:extLst>
              <a:ext uri="{FF2B5EF4-FFF2-40B4-BE49-F238E27FC236}">
                <a16:creationId xmlns:a16="http://schemas.microsoft.com/office/drawing/2014/main" id="{A42E41C9-72A3-3B46-82B4-E5F31D0A4E5C}"/>
              </a:ext>
            </a:extLst>
          </p:cNvPr>
          <p:cNvSpPr/>
          <p:nvPr/>
        </p:nvSpPr>
        <p:spPr>
          <a:xfrm>
            <a:off x="4200939" y="4119257"/>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Oval 16">
            <a:extLst>
              <a:ext uri="{FF2B5EF4-FFF2-40B4-BE49-F238E27FC236}">
                <a16:creationId xmlns:a16="http://schemas.microsoft.com/office/drawing/2014/main" id="{A42E41C9-72A3-3B46-82B4-E5F31D0A4E5C}"/>
              </a:ext>
            </a:extLst>
          </p:cNvPr>
          <p:cNvSpPr/>
          <p:nvPr/>
        </p:nvSpPr>
        <p:spPr>
          <a:xfrm>
            <a:off x="6072808" y="3752849"/>
            <a:ext cx="185530" cy="18553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A42E41C9-72A3-3B46-82B4-E5F31D0A4E5C}"/>
              </a:ext>
            </a:extLst>
          </p:cNvPr>
          <p:cNvSpPr/>
          <p:nvPr/>
        </p:nvSpPr>
        <p:spPr>
          <a:xfrm>
            <a:off x="2599388" y="336127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Oval 18">
            <a:extLst>
              <a:ext uri="{FF2B5EF4-FFF2-40B4-BE49-F238E27FC236}">
                <a16:creationId xmlns:a16="http://schemas.microsoft.com/office/drawing/2014/main" id="{A42E41C9-72A3-3B46-82B4-E5F31D0A4E5C}"/>
              </a:ext>
            </a:extLst>
          </p:cNvPr>
          <p:cNvSpPr/>
          <p:nvPr/>
        </p:nvSpPr>
        <p:spPr>
          <a:xfrm>
            <a:off x="5420139" y="4207051"/>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Oval 19">
            <a:extLst>
              <a:ext uri="{FF2B5EF4-FFF2-40B4-BE49-F238E27FC236}">
                <a16:creationId xmlns:a16="http://schemas.microsoft.com/office/drawing/2014/main" id="{A42E41C9-72A3-3B46-82B4-E5F31D0A4E5C}"/>
              </a:ext>
            </a:extLst>
          </p:cNvPr>
          <p:cNvSpPr/>
          <p:nvPr/>
        </p:nvSpPr>
        <p:spPr>
          <a:xfrm>
            <a:off x="3937857" y="4947241"/>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Oval 20">
            <a:extLst>
              <a:ext uri="{FF2B5EF4-FFF2-40B4-BE49-F238E27FC236}">
                <a16:creationId xmlns:a16="http://schemas.microsoft.com/office/drawing/2014/main" id="{A42E41C9-72A3-3B46-82B4-E5F31D0A4E5C}"/>
              </a:ext>
            </a:extLst>
          </p:cNvPr>
          <p:cNvSpPr/>
          <p:nvPr/>
        </p:nvSpPr>
        <p:spPr>
          <a:xfrm>
            <a:off x="6675785" y="317919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Oval 21">
            <a:extLst>
              <a:ext uri="{FF2B5EF4-FFF2-40B4-BE49-F238E27FC236}">
                <a16:creationId xmlns:a16="http://schemas.microsoft.com/office/drawing/2014/main" id="{A42E41C9-72A3-3B46-82B4-E5F31D0A4E5C}"/>
              </a:ext>
            </a:extLst>
          </p:cNvPr>
          <p:cNvSpPr/>
          <p:nvPr/>
        </p:nvSpPr>
        <p:spPr>
          <a:xfrm>
            <a:off x="6316845" y="2399983"/>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Oval 22">
            <a:extLst>
              <a:ext uri="{FF2B5EF4-FFF2-40B4-BE49-F238E27FC236}">
                <a16:creationId xmlns:a16="http://schemas.microsoft.com/office/drawing/2014/main" id="{406E85B3-BD36-2C49-A89E-4B19D6DAB2F6}"/>
              </a:ext>
            </a:extLst>
          </p:cNvPr>
          <p:cNvSpPr/>
          <p:nvPr/>
        </p:nvSpPr>
        <p:spPr>
          <a:xfrm>
            <a:off x="4837044" y="3429000"/>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itle 1">
            <a:extLst>
              <a:ext uri="{FF2B5EF4-FFF2-40B4-BE49-F238E27FC236}">
                <a16:creationId xmlns:a16="http://schemas.microsoft.com/office/drawing/2014/main" id="{0B51D4B0-37D7-154B-A305-E69A4B123C0E}"/>
              </a:ext>
            </a:extLst>
          </p:cNvPr>
          <p:cNvSpPr txBox="1">
            <a:spLocks/>
          </p:cNvSpPr>
          <p:nvPr/>
        </p:nvSpPr>
        <p:spPr>
          <a:xfrm>
            <a:off x="677334" y="893807"/>
            <a:ext cx="8596668" cy="68785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entury" panose="02040604050505020304" pitchFamily="18" charset="0"/>
              </a:rPr>
              <a:t>Naïve Monte-Carlo Method</a:t>
            </a:r>
          </a:p>
        </p:txBody>
      </p:sp>
      <p:sp>
        <p:nvSpPr>
          <p:cNvPr id="2" name="Slide Number Placeholder 1">
            <a:extLst>
              <a:ext uri="{FF2B5EF4-FFF2-40B4-BE49-F238E27FC236}">
                <a16:creationId xmlns:a16="http://schemas.microsoft.com/office/drawing/2014/main" id="{BA1660F1-0B89-4A46-9D90-6641E0BFD906}"/>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251597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3836E51-5FCF-1C48-9340-3FE32237121F}"/>
              </a:ext>
            </a:extLst>
          </p:cNvPr>
          <p:cNvSpPr/>
          <p:nvPr/>
        </p:nvSpPr>
        <p:spPr>
          <a:xfrm>
            <a:off x="5352734" y="3850951"/>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7" name="Oval 6">
            <a:extLst>
              <a:ext uri="{FF2B5EF4-FFF2-40B4-BE49-F238E27FC236}">
                <a16:creationId xmlns:a16="http://schemas.microsoft.com/office/drawing/2014/main" id="{7823570E-7FFE-F740-9A15-B1EBA3BA576E}"/>
              </a:ext>
            </a:extLst>
          </p:cNvPr>
          <p:cNvSpPr/>
          <p:nvPr/>
        </p:nvSpPr>
        <p:spPr>
          <a:xfrm>
            <a:off x="5980043" y="4503087"/>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 name="Oval 7">
            <a:extLst>
              <a:ext uri="{FF2B5EF4-FFF2-40B4-BE49-F238E27FC236}">
                <a16:creationId xmlns:a16="http://schemas.microsoft.com/office/drawing/2014/main" id="{A42E41C9-72A3-3B46-82B4-E5F31D0A4E5C}"/>
              </a:ext>
            </a:extLst>
          </p:cNvPr>
          <p:cNvSpPr/>
          <p:nvPr/>
        </p:nvSpPr>
        <p:spPr>
          <a:xfrm>
            <a:off x="5420139" y="4342125"/>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Oval 8">
            <a:extLst>
              <a:ext uri="{FF2B5EF4-FFF2-40B4-BE49-F238E27FC236}">
                <a16:creationId xmlns:a16="http://schemas.microsoft.com/office/drawing/2014/main" id="{B1E39554-E6FD-F743-9139-FB3F53232391}"/>
              </a:ext>
            </a:extLst>
          </p:cNvPr>
          <p:cNvSpPr/>
          <p:nvPr/>
        </p:nvSpPr>
        <p:spPr>
          <a:xfrm>
            <a:off x="6675785" y="4249360"/>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 name="Oval 9">
            <a:extLst>
              <a:ext uri="{FF2B5EF4-FFF2-40B4-BE49-F238E27FC236}">
                <a16:creationId xmlns:a16="http://schemas.microsoft.com/office/drawing/2014/main" id="{39C5A26E-E695-B54B-B1D1-577D564772FD}"/>
              </a:ext>
            </a:extLst>
          </p:cNvPr>
          <p:cNvSpPr/>
          <p:nvPr/>
        </p:nvSpPr>
        <p:spPr>
          <a:xfrm>
            <a:off x="6316845" y="407582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 name="Oval 10">
            <a:extLst>
              <a:ext uri="{FF2B5EF4-FFF2-40B4-BE49-F238E27FC236}">
                <a16:creationId xmlns:a16="http://schemas.microsoft.com/office/drawing/2014/main" id="{13C05E79-8293-8D4F-97E0-743CDB36D63B}"/>
              </a:ext>
            </a:extLst>
          </p:cNvPr>
          <p:cNvSpPr/>
          <p:nvPr/>
        </p:nvSpPr>
        <p:spPr>
          <a:xfrm>
            <a:off x="7215809" y="3752849"/>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2" name="Oval 11">
            <a:extLst>
              <a:ext uri="{FF2B5EF4-FFF2-40B4-BE49-F238E27FC236}">
                <a16:creationId xmlns:a16="http://schemas.microsoft.com/office/drawing/2014/main" id="{8AEF5AC9-60EF-074F-9C71-7BBA165E5866}"/>
              </a:ext>
            </a:extLst>
          </p:cNvPr>
          <p:cNvSpPr/>
          <p:nvPr/>
        </p:nvSpPr>
        <p:spPr>
          <a:xfrm>
            <a:off x="5919580" y="299599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 name="Oval 12">
            <a:extLst>
              <a:ext uri="{FF2B5EF4-FFF2-40B4-BE49-F238E27FC236}">
                <a16:creationId xmlns:a16="http://schemas.microsoft.com/office/drawing/2014/main" id="{7F1A5896-22B4-1E4D-B535-8D0063B4B8AA}"/>
              </a:ext>
            </a:extLst>
          </p:cNvPr>
          <p:cNvSpPr/>
          <p:nvPr/>
        </p:nvSpPr>
        <p:spPr>
          <a:xfrm>
            <a:off x="6763709" y="370496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A42E41C9-72A3-3B46-82B4-E5F31D0A4E5C}"/>
              </a:ext>
            </a:extLst>
          </p:cNvPr>
          <p:cNvSpPr/>
          <p:nvPr/>
        </p:nvSpPr>
        <p:spPr>
          <a:xfrm>
            <a:off x="6409610" y="281046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 name="Oval 14">
            <a:extLst>
              <a:ext uri="{FF2B5EF4-FFF2-40B4-BE49-F238E27FC236}">
                <a16:creationId xmlns:a16="http://schemas.microsoft.com/office/drawing/2014/main" id="{2C36C05B-61E0-3A4E-B4C8-AAAB5857A7C5}"/>
              </a:ext>
            </a:extLst>
          </p:cNvPr>
          <p:cNvSpPr/>
          <p:nvPr/>
        </p:nvSpPr>
        <p:spPr>
          <a:xfrm>
            <a:off x="5734050" y="366008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Oval 15">
            <a:extLst>
              <a:ext uri="{FF2B5EF4-FFF2-40B4-BE49-F238E27FC236}">
                <a16:creationId xmlns:a16="http://schemas.microsoft.com/office/drawing/2014/main" id="{A42E41C9-72A3-3B46-82B4-E5F31D0A4E5C}"/>
              </a:ext>
            </a:extLst>
          </p:cNvPr>
          <p:cNvSpPr/>
          <p:nvPr/>
        </p:nvSpPr>
        <p:spPr>
          <a:xfrm>
            <a:off x="5512904" y="3078923"/>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Oval 16">
            <a:extLst>
              <a:ext uri="{FF2B5EF4-FFF2-40B4-BE49-F238E27FC236}">
                <a16:creationId xmlns:a16="http://schemas.microsoft.com/office/drawing/2014/main" id="{A42E41C9-72A3-3B46-82B4-E5F31D0A4E5C}"/>
              </a:ext>
            </a:extLst>
          </p:cNvPr>
          <p:cNvSpPr/>
          <p:nvPr/>
        </p:nvSpPr>
        <p:spPr>
          <a:xfrm>
            <a:off x="6072808" y="3752849"/>
            <a:ext cx="185530" cy="18553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A42E41C9-72A3-3B46-82B4-E5F31D0A4E5C}"/>
              </a:ext>
            </a:extLst>
          </p:cNvPr>
          <p:cNvSpPr/>
          <p:nvPr/>
        </p:nvSpPr>
        <p:spPr>
          <a:xfrm>
            <a:off x="6949239" y="4086017"/>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Oval 18">
            <a:extLst>
              <a:ext uri="{FF2B5EF4-FFF2-40B4-BE49-F238E27FC236}">
                <a16:creationId xmlns:a16="http://schemas.microsoft.com/office/drawing/2014/main" id="{A42E41C9-72A3-3B46-82B4-E5F31D0A4E5C}"/>
              </a:ext>
            </a:extLst>
          </p:cNvPr>
          <p:cNvSpPr/>
          <p:nvPr/>
        </p:nvSpPr>
        <p:spPr>
          <a:xfrm>
            <a:off x="5734050" y="4086017"/>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Oval 19">
            <a:extLst>
              <a:ext uri="{FF2B5EF4-FFF2-40B4-BE49-F238E27FC236}">
                <a16:creationId xmlns:a16="http://schemas.microsoft.com/office/drawing/2014/main" id="{A42E41C9-72A3-3B46-82B4-E5F31D0A4E5C}"/>
              </a:ext>
            </a:extLst>
          </p:cNvPr>
          <p:cNvSpPr/>
          <p:nvPr/>
        </p:nvSpPr>
        <p:spPr>
          <a:xfrm>
            <a:off x="5064419" y="3264453"/>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Oval 20">
            <a:extLst>
              <a:ext uri="{FF2B5EF4-FFF2-40B4-BE49-F238E27FC236}">
                <a16:creationId xmlns:a16="http://schemas.microsoft.com/office/drawing/2014/main" id="{A42E41C9-72A3-3B46-82B4-E5F31D0A4E5C}"/>
              </a:ext>
            </a:extLst>
          </p:cNvPr>
          <p:cNvSpPr/>
          <p:nvPr/>
        </p:nvSpPr>
        <p:spPr>
          <a:xfrm>
            <a:off x="6675785" y="317919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Oval 21">
            <a:extLst>
              <a:ext uri="{FF2B5EF4-FFF2-40B4-BE49-F238E27FC236}">
                <a16:creationId xmlns:a16="http://schemas.microsoft.com/office/drawing/2014/main" id="{A42E41C9-72A3-3B46-82B4-E5F31D0A4E5C}"/>
              </a:ext>
            </a:extLst>
          </p:cNvPr>
          <p:cNvSpPr/>
          <p:nvPr/>
        </p:nvSpPr>
        <p:spPr>
          <a:xfrm>
            <a:off x="6196810" y="3403582"/>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Oval 22">
            <a:extLst>
              <a:ext uri="{FF2B5EF4-FFF2-40B4-BE49-F238E27FC236}">
                <a16:creationId xmlns:a16="http://schemas.microsoft.com/office/drawing/2014/main" id="{406E85B3-BD36-2C49-A89E-4B19D6DAB2F6}"/>
              </a:ext>
            </a:extLst>
          </p:cNvPr>
          <p:cNvSpPr/>
          <p:nvPr/>
        </p:nvSpPr>
        <p:spPr>
          <a:xfrm>
            <a:off x="5420139" y="3429000"/>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itle 1">
            <a:extLst>
              <a:ext uri="{FF2B5EF4-FFF2-40B4-BE49-F238E27FC236}">
                <a16:creationId xmlns:a16="http://schemas.microsoft.com/office/drawing/2014/main" id="{0B51D4B0-37D7-154B-A305-E69A4B123C0E}"/>
              </a:ext>
            </a:extLst>
          </p:cNvPr>
          <p:cNvSpPr txBox="1">
            <a:spLocks/>
          </p:cNvSpPr>
          <p:nvPr/>
        </p:nvSpPr>
        <p:spPr>
          <a:xfrm>
            <a:off x="677334" y="893807"/>
            <a:ext cx="8596668" cy="68785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Century" panose="02040604050505020304" pitchFamily="18" charset="0"/>
              </a:rPr>
              <a:t>Naïve Monte-Carlo Method</a:t>
            </a:r>
          </a:p>
        </p:txBody>
      </p:sp>
      <p:sp>
        <p:nvSpPr>
          <p:cNvPr id="2" name="Slide Number Placeholder 1">
            <a:extLst>
              <a:ext uri="{FF2B5EF4-FFF2-40B4-BE49-F238E27FC236}">
                <a16:creationId xmlns:a16="http://schemas.microsoft.com/office/drawing/2014/main" id="{53FE5A2E-58F3-C54B-B43B-817C34903845}"/>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345193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F054EF5-EFE6-45A2-834C-0F0931F39F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CFE3C88A-FEDB-4B9C-94EE-5026B326B3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D51D9B-0E7C-44D3-9215-81F9915232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16EFB339-1D4E-4824-A20B-AF30D07CF7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00030831-8136-4C61-8F00-6F190C5AE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9B14B360-4798-467E-ADE9-756959EC5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9433F2F7-DA21-430A-A31C-D529D9C6A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0B24FFF9-F75D-4A88-90F8-D2D7BBB8E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A0A2A2C4-404D-431C-8F9A-227932A42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4661DBE2-1BC5-463F-BBB8-199B890D1C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710A6E70-F0B9-4E3D-9A78-2D2FEE5DF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4" name="Rectangle 23">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7" name="Rectangle 36">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sky, outdoor, sitting&#10;&#10;Description automatically generated">
            <a:extLst>
              <a:ext uri="{FF2B5EF4-FFF2-40B4-BE49-F238E27FC236}">
                <a16:creationId xmlns:a16="http://schemas.microsoft.com/office/drawing/2014/main" id="{D2B19CA1-B10E-8E40-A16D-3A0F4C47C7DA}"/>
              </a:ext>
            </a:extLst>
          </p:cNvPr>
          <p:cNvPicPr>
            <a:picLocks noChangeAspect="1"/>
          </p:cNvPicPr>
          <p:nvPr/>
        </p:nvPicPr>
        <p:blipFill rotWithShape="1">
          <a:blip r:embed="rId2"/>
          <a:srcRect b="5851"/>
          <a:stretch/>
        </p:blipFill>
        <p:spPr>
          <a:xfrm>
            <a:off x="2301520" y="738085"/>
            <a:ext cx="7585912" cy="4945861"/>
          </a:xfrm>
          <a:prstGeom prst="rect">
            <a:avLst/>
          </a:prstGeom>
        </p:spPr>
      </p:pic>
      <p:sp>
        <p:nvSpPr>
          <p:cNvPr id="2" name="Slide Number Placeholder 1">
            <a:extLst>
              <a:ext uri="{FF2B5EF4-FFF2-40B4-BE49-F238E27FC236}">
                <a16:creationId xmlns:a16="http://schemas.microsoft.com/office/drawing/2014/main" id="{769E89A1-F43B-2D44-B7F2-3D15B6A4237F}"/>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3" name="TextBox 2">
            <a:extLst>
              <a:ext uri="{FF2B5EF4-FFF2-40B4-BE49-F238E27FC236}">
                <a16:creationId xmlns:a16="http://schemas.microsoft.com/office/drawing/2014/main" id="{4D0D2BAA-8FB1-8E48-8BD2-FD15FA545219}"/>
              </a:ext>
            </a:extLst>
          </p:cNvPr>
          <p:cNvSpPr txBox="1"/>
          <p:nvPr/>
        </p:nvSpPr>
        <p:spPr>
          <a:xfrm>
            <a:off x="9583620" y="5564858"/>
            <a:ext cx="941543" cy="430887"/>
          </a:xfrm>
          <a:prstGeom prst="rect">
            <a:avLst/>
          </a:prstGeom>
          <a:noFill/>
        </p:spPr>
        <p:txBody>
          <a:bodyPr wrap="square" rtlCol="0">
            <a:spAutoFit/>
          </a:bodyPr>
          <a:lstStyle/>
          <a:p>
            <a:r>
              <a:rPr lang="en-US" sz="1100" dirty="0">
                <a:latin typeface="Century" panose="02040604050505020304" pitchFamily="18" charset="0"/>
              </a:rPr>
              <a:t>Number of iterations</a:t>
            </a:r>
          </a:p>
        </p:txBody>
      </p:sp>
      <p:sp>
        <p:nvSpPr>
          <p:cNvPr id="4" name="TextBox 3">
            <a:extLst>
              <a:ext uri="{FF2B5EF4-FFF2-40B4-BE49-F238E27FC236}">
                <a16:creationId xmlns:a16="http://schemas.microsoft.com/office/drawing/2014/main" id="{1BD3C9A3-DDDE-204E-95E0-D8D55B202BBB}"/>
              </a:ext>
            </a:extLst>
          </p:cNvPr>
          <p:cNvSpPr txBox="1"/>
          <p:nvPr/>
        </p:nvSpPr>
        <p:spPr>
          <a:xfrm>
            <a:off x="2719976" y="5639994"/>
            <a:ext cx="269626" cy="276999"/>
          </a:xfrm>
          <a:prstGeom prst="rect">
            <a:avLst/>
          </a:prstGeom>
          <a:noFill/>
        </p:spPr>
        <p:txBody>
          <a:bodyPr wrap="none" rtlCol="0">
            <a:spAutoFit/>
          </a:bodyPr>
          <a:lstStyle/>
          <a:p>
            <a:r>
              <a:rPr lang="en-US" sz="1200" dirty="0">
                <a:latin typeface="Century" panose="02040604050505020304" pitchFamily="18" charset="0"/>
              </a:rPr>
              <a:t>0</a:t>
            </a:r>
          </a:p>
        </p:txBody>
      </p:sp>
      <p:sp>
        <p:nvSpPr>
          <p:cNvPr id="5" name="TextBox 4">
            <a:extLst>
              <a:ext uri="{FF2B5EF4-FFF2-40B4-BE49-F238E27FC236}">
                <a16:creationId xmlns:a16="http://schemas.microsoft.com/office/drawing/2014/main" id="{AD2E5E12-041C-5747-B499-82C25DFB98D0}"/>
              </a:ext>
            </a:extLst>
          </p:cNvPr>
          <p:cNvSpPr txBox="1"/>
          <p:nvPr/>
        </p:nvSpPr>
        <p:spPr>
          <a:xfrm>
            <a:off x="3310251" y="5639994"/>
            <a:ext cx="269626" cy="276999"/>
          </a:xfrm>
          <a:prstGeom prst="rect">
            <a:avLst/>
          </a:prstGeom>
          <a:noFill/>
        </p:spPr>
        <p:txBody>
          <a:bodyPr wrap="none" rtlCol="0">
            <a:spAutoFit/>
          </a:bodyPr>
          <a:lstStyle/>
          <a:p>
            <a:r>
              <a:rPr lang="en-US" sz="1200" dirty="0">
                <a:latin typeface="Century" panose="02040604050505020304" pitchFamily="18" charset="0"/>
              </a:rPr>
              <a:t>4</a:t>
            </a:r>
          </a:p>
        </p:txBody>
      </p:sp>
      <p:sp>
        <p:nvSpPr>
          <p:cNvPr id="6" name="TextBox 5">
            <a:extLst>
              <a:ext uri="{FF2B5EF4-FFF2-40B4-BE49-F238E27FC236}">
                <a16:creationId xmlns:a16="http://schemas.microsoft.com/office/drawing/2014/main" id="{BAA67CCE-FFEB-6B44-AD21-63756D25B7AE}"/>
              </a:ext>
            </a:extLst>
          </p:cNvPr>
          <p:cNvSpPr txBox="1"/>
          <p:nvPr/>
        </p:nvSpPr>
        <p:spPr>
          <a:xfrm>
            <a:off x="3919483" y="5639994"/>
            <a:ext cx="269626" cy="276999"/>
          </a:xfrm>
          <a:prstGeom prst="rect">
            <a:avLst/>
          </a:prstGeom>
          <a:noFill/>
        </p:spPr>
        <p:txBody>
          <a:bodyPr wrap="none" rtlCol="0">
            <a:spAutoFit/>
          </a:bodyPr>
          <a:lstStyle/>
          <a:p>
            <a:r>
              <a:rPr lang="en-US" sz="1200" dirty="0">
                <a:latin typeface="Century" panose="02040604050505020304" pitchFamily="18" charset="0"/>
              </a:rPr>
              <a:t>8</a:t>
            </a:r>
          </a:p>
        </p:txBody>
      </p:sp>
      <p:sp>
        <p:nvSpPr>
          <p:cNvPr id="9" name="TextBox 8">
            <a:extLst>
              <a:ext uri="{FF2B5EF4-FFF2-40B4-BE49-F238E27FC236}">
                <a16:creationId xmlns:a16="http://schemas.microsoft.com/office/drawing/2014/main" id="{6569DA50-9E48-7746-A4E2-E6AF834D7B7F}"/>
              </a:ext>
            </a:extLst>
          </p:cNvPr>
          <p:cNvSpPr txBox="1"/>
          <p:nvPr/>
        </p:nvSpPr>
        <p:spPr>
          <a:xfrm>
            <a:off x="4384969" y="5625890"/>
            <a:ext cx="354584" cy="276999"/>
          </a:xfrm>
          <a:prstGeom prst="rect">
            <a:avLst/>
          </a:prstGeom>
          <a:noFill/>
        </p:spPr>
        <p:txBody>
          <a:bodyPr wrap="none" rtlCol="0">
            <a:spAutoFit/>
          </a:bodyPr>
          <a:lstStyle/>
          <a:p>
            <a:r>
              <a:rPr lang="en-US" sz="1200" dirty="0">
                <a:latin typeface="Century" panose="02040604050505020304" pitchFamily="18" charset="0"/>
              </a:rPr>
              <a:t>12</a:t>
            </a:r>
          </a:p>
        </p:txBody>
      </p:sp>
      <p:sp>
        <p:nvSpPr>
          <p:cNvPr id="10" name="TextBox 9">
            <a:extLst>
              <a:ext uri="{FF2B5EF4-FFF2-40B4-BE49-F238E27FC236}">
                <a16:creationId xmlns:a16="http://schemas.microsoft.com/office/drawing/2014/main" id="{8628EBA9-E4AC-F649-A7AD-AA3158AF8A65}"/>
              </a:ext>
            </a:extLst>
          </p:cNvPr>
          <p:cNvSpPr txBox="1"/>
          <p:nvPr/>
        </p:nvSpPr>
        <p:spPr>
          <a:xfrm>
            <a:off x="4994201" y="5634357"/>
            <a:ext cx="354584" cy="276999"/>
          </a:xfrm>
          <a:prstGeom prst="rect">
            <a:avLst/>
          </a:prstGeom>
          <a:noFill/>
        </p:spPr>
        <p:txBody>
          <a:bodyPr wrap="none" rtlCol="0">
            <a:spAutoFit/>
          </a:bodyPr>
          <a:lstStyle/>
          <a:p>
            <a:r>
              <a:rPr lang="en-US" sz="1200" dirty="0">
                <a:latin typeface="Century" panose="02040604050505020304" pitchFamily="18" charset="0"/>
              </a:rPr>
              <a:t>16</a:t>
            </a:r>
          </a:p>
        </p:txBody>
      </p:sp>
      <p:sp>
        <p:nvSpPr>
          <p:cNvPr id="11" name="TextBox 10">
            <a:extLst>
              <a:ext uri="{FF2B5EF4-FFF2-40B4-BE49-F238E27FC236}">
                <a16:creationId xmlns:a16="http://schemas.microsoft.com/office/drawing/2014/main" id="{C2A5960C-B529-154A-AFEA-E172270A6FA4}"/>
              </a:ext>
            </a:extLst>
          </p:cNvPr>
          <p:cNvSpPr txBox="1"/>
          <p:nvPr/>
        </p:nvSpPr>
        <p:spPr>
          <a:xfrm>
            <a:off x="5587133" y="5634357"/>
            <a:ext cx="354584" cy="276999"/>
          </a:xfrm>
          <a:prstGeom prst="rect">
            <a:avLst/>
          </a:prstGeom>
          <a:noFill/>
        </p:spPr>
        <p:txBody>
          <a:bodyPr wrap="none" rtlCol="0">
            <a:spAutoFit/>
          </a:bodyPr>
          <a:lstStyle/>
          <a:p>
            <a:r>
              <a:rPr lang="en-US" sz="1200" dirty="0">
                <a:latin typeface="Century" panose="02040604050505020304" pitchFamily="18" charset="0"/>
              </a:rPr>
              <a:t>20</a:t>
            </a:r>
          </a:p>
        </p:txBody>
      </p:sp>
      <p:sp>
        <p:nvSpPr>
          <p:cNvPr id="36" name="TextBox 35">
            <a:extLst>
              <a:ext uri="{FF2B5EF4-FFF2-40B4-BE49-F238E27FC236}">
                <a16:creationId xmlns:a16="http://schemas.microsoft.com/office/drawing/2014/main" id="{7F4B0B9D-E3A0-5847-B6F6-83117185878A}"/>
              </a:ext>
            </a:extLst>
          </p:cNvPr>
          <p:cNvSpPr txBox="1"/>
          <p:nvPr/>
        </p:nvSpPr>
        <p:spPr>
          <a:xfrm>
            <a:off x="6370316" y="5661766"/>
            <a:ext cx="269626" cy="276999"/>
          </a:xfrm>
          <a:prstGeom prst="rect">
            <a:avLst/>
          </a:prstGeom>
          <a:noFill/>
        </p:spPr>
        <p:txBody>
          <a:bodyPr wrap="none" rtlCol="0">
            <a:spAutoFit/>
          </a:bodyPr>
          <a:lstStyle/>
          <a:p>
            <a:r>
              <a:rPr lang="en-US" sz="1200" dirty="0">
                <a:latin typeface="Century" panose="02040604050505020304" pitchFamily="18" charset="0"/>
              </a:rPr>
              <a:t>0</a:t>
            </a:r>
          </a:p>
        </p:txBody>
      </p:sp>
      <p:sp>
        <p:nvSpPr>
          <p:cNvPr id="38" name="TextBox 37">
            <a:extLst>
              <a:ext uri="{FF2B5EF4-FFF2-40B4-BE49-F238E27FC236}">
                <a16:creationId xmlns:a16="http://schemas.microsoft.com/office/drawing/2014/main" id="{EAC30309-B7E4-5443-8F5B-3E124A1AC3EE}"/>
              </a:ext>
            </a:extLst>
          </p:cNvPr>
          <p:cNvSpPr txBox="1"/>
          <p:nvPr/>
        </p:nvSpPr>
        <p:spPr>
          <a:xfrm>
            <a:off x="6960591" y="5661766"/>
            <a:ext cx="269626" cy="276999"/>
          </a:xfrm>
          <a:prstGeom prst="rect">
            <a:avLst/>
          </a:prstGeom>
          <a:noFill/>
        </p:spPr>
        <p:txBody>
          <a:bodyPr wrap="none" rtlCol="0">
            <a:spAutoFit/>
          </a:bodyPr>
          <a:lstStyle/>
          <a:p>
            <a:r>
              <a:rPr lang="en-US" sz="1200" dirty="0">
                <a:latin typeface="Century" panose="02040604050505020304" pitchFamily="18" charset="0"/>
              </a:rPr>
              <a:t>4</a:t>
            </a:r>
          </a:p>
        </p:txBody>
      </p:sp>
      <p:sp>
        <p:nvSpPr>
          <p:cNvPr id="39" name="TextBox 38">
            <a:extLst>
              <a:ext uri="{FF2B5EF4-FFF2-40B4-BE49-F238E27FC236}">
                <a16:creationId xmlns:a16="http://schemas.microsoft.com/office/drawing/2014/main" id="{E48ABFE8-B945-ED49-8C7B-E979FCCB771A}"/>
              </a:ext>
            </a:extLst>
          </p:cNvPr>
          <p:cNvSpPr txBox="1"/>
          <p:nvPr/>
        </p:nvSpPr>
        <p:spPr>
          <a:xfrm>
            <a:off x="7569823" y="5661766"/>
            <a:ext cx="269626" cy="276999"/>
          </a:xfrm>
          <a:prstGeom prst="rect">
            <a:avLst/>
          </a:prstGeom>
          <a:noFill/>
        </p:spPr>
        <p:txBody>
          <a:bodyPr wrap="none" rtlCol="0">
            <a:spAutoFit/>
          </a:bodyPr>
          <a:lstStyle/>
          <a:p>
            <a:r>
              <a:rPr lang="en-US" sz="1200" dirty="0">
                <a:latin typeface="Century" panose="02040604050505020304" pitchFamily="18" charset="0"/>
              </a:rPr>
              <a:t>8</a:t>
            </a:r>
          </a:p>
        </p:txBody>
      </p:sp>
      <p:sp>
        <p:nvSpPr>
          <p:cNvPr id="40" name="TextBox 39">
            <a:extLst>
              <a:ext uri="{FF2B5EF4-FFF2-40B4-BE49-F238E27FC236}">
                <a16:creationId xmlns:a16="http://schemas.microsoft.com/office/drawing/2014/main" id="{5374EE6B-BD6E-3848-B7C4-1376CE3A641D}"/>
              </a:ext>
            </a:extLst>
          </p:cNvPr>
          <p:cNvSpPr txBox="1"/>
          <p:nvPr/>
        </p:nvSpPr>
        <p:spPr>
          <a:xfrm>
            <a:off x="8035309" y="5647662"/>
            <a:ext cx="354584" cy="276999"/>
          </a:xfrm>
          <a:prstGeom prst="rect">
            <a:avLst/>
          </a:prstGeom>
          <a:noFill/>
        </p:spPr>
        <p:txBody>
          <a:bodyPr wrap="none" rtlCol="0">
            <a:spAutoFit/>
          </a:bodyPr>
          <a:lstStyle/>
          <a:p>
            <a:r>
              <a:rPr lang="en-US" sz="1200" dirty="0">
                <a:latin typeface="Century" panose="02040604050505020304" pitchFamily="18" charset="0"/>
              </a:rPr>
              <a:t>12</a:t>
            </a:r>
          </a:p>
        </p:txBody>
      </p:sp>
      <p:sp>
        <p:nvSpPr>
          <p:cNvPr id="41" name="TextBox 40">
            <a:extLst>
              <a:ext uri="{FF2B5EF4-FFF2-40B4-BE49-F238E27FC236}">
                <a16:creationId xmlns:a16="http://schemas.microsoft.com/office/drawing/2014/main" id="{7B802740-FF65-F543-862A-9276BCACFA44}"/>
              </a:ext>
            </a:extLst>
          </p:cNvPr>
          <p:cNvSpPr txBox="1"/>
          <p:nvPr/>
        </p:nvSpPr>
        <p:spPr>
          <a:xfrm>
            <a:off x="8644541" y="5656129"/>
            <a:ext cx="354584" cy="276999"/>
          </a:xfrm>
          <a:prstGeom prst="rect">
            <a:avLst/>
          </a:prstGeom>
          <a:noFill/>
        </p:spPr>
        <p:txBody>
          <a:bodyPr wrap="none" rtlCol="0">
            <a:spAutoFit/>
          </a:bodyPr>
          <a:lstStyle/>
          <a:p>
            <a:r>
              <a:rPr lang="en-US" sz="1200" dirty="0">
                <a:latin typeface="Century" panose="02040604050505020304" pitchFamily="18" charset="0"/>
              </a:rPr>
              <a:t>16</a:t>
            </a:r>
          </a:p>
        </p:txBody>
      </p:sp>
      <p:sp>
        <p:nvSpPr>
          <p:cNvPr id="42" name="TextBox 41">
            <a:extLst>
              <a:ext uri="{FF2B5EF4-FFF2-40B4-BE49-F238E27FC236}">
                <a16:creationId xmlns:a16="http://schemas.microsoft.com/office/drawing/2014/main" id="{70739BC6-C1A9-CF43-9E1F-96D253F0E093}"/>
              </a:ext>
            </a:extLst>
          </p:cNvPr>
          <p:cNvSpPr txBox="1"/>
          <p:nvPr/>
        </p:nvSpPr>
        <p:spPr>
          <a:xfrm>
            <a:off x="9237473" y="5656129"/>
            <a:ext cx="354584" cy="276999"/>
          </a:xfrm>
          <a:prstGeom prst="rect">
            <a:avLst/>
          </a:prstGeom>
          <a:noFill/>
        </p:spPr>
        <p:txBody>
          <a:bodyPr wrap="none" rtlCol="0">
            <a:spAutoFit/>
          </a:bodyPr>
          <a:lstStyle/>
          <a:p>
            <a:r>
              <a:rPr lang="en-US" sz="1200" dirty="0">
                <a:latin typeface="Century" panose="02040604050505020304" pitchFamily="18" charset="0"/>
              </a:rPr>
              <a:t>20</a:t>
            </a:r>
          </a:p>
        </p:txBody>
      </p:sp>
      <p:sp>
        <p:nvSpPr>
          <p:cNvPr id="23" name="TextBox 22">
            <a:extLst>
              <a:ext uri="{FF2B5EF4-FFF2-40B4-BE49-F238E27FC236}">
                <a16:creationId xmlns:a16="http://schemas.microsoft.com/office/drawing/2014/main" id="{C8C20DAF-7231-9A43-A71F-F3100965B0C1}"/>
              </a:ext>
            </a:extLst>
          </p:cNvPr>
          <p:cNvSpPr txBox="1"/>
          <p:nvPr/>
        </p:nvSpPr>
        <p:spPr>
          <a:xfrm>
            <a:off x="644248" y="5115844"/>
            <a:ext cx="1538098" cy="1169551"/>
          </a:xfrm>
          <a:prstGeom prst="rect">
            <a:avLst/>
          </a:prstGeom>
          <a:noFill/>
        </p:spPr>
        <p:txBody>
          <a:bodyPr wrap="square" rtlCol="0">
            <a:spAutoFit/>
          </a:bodyPr>
          <a:lstStyle/>
          <a:p>
            <a:r>
              <a:rPr lang="en-US" sz="1400" dirty="0">
                <a:latin typeface="Century" panose="02040604050505020304" pitchFamily="18" charset="0"/>
              </a:rPr>
              <a:t>Monte Carlo search space vs. iteration number. Image: Joshua </a:t>
            </a:r>
            <a:r>
              <a:rPr lang="en-US" sz="1400" dirty="0" err="1">
                <a:latin typeface="Century" panose="02040604050505020304" pitchFamily="18" charset="0"/>
              </a:rPr>
              <a:t>Bradt</a:t>
            </a:r>
            <a:endParaRPr lang="en-US" sz="1400" dirty="0">
              <a:latin typeface="Century" panose="02040604050505020304" pitchFamily="18" charset="0"/>
            </a:endParaRPr>
          </a:p>
        </p:txBody>
      </p:sp>
    </p:spTree>
    <p:extLst>
      <p:ext uri="{BB962C8B-B14F-4D97-AF65-F5344CB8AC3E}">
        <p14:creationId xmlns:p14="http://schemas.microsoft.com/office/powerpoint/2010/main" val="3038320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4B403-FC54-C84E-AC29-7B85F90041A8}"/>
              </a:ext>
            </a:extLst>
          </p:cNvPr>
          <p:cNvSpPr>
            <a:spLocks noGrp="1"/>
          </p:cNvSpPr>
          <p:nvPr>
            <p:ph type="title"/>
          </p:nvPr>
        </p:nvSpPr>
        <p:spPr>
          <a:xfrm>
            <a:off x="677334" y="1103870"/>
            <a:ext cx="8596668" cy="1320800"/>
          </a:xfrm>
        </p:spPr>
        <p:txBody>
          <a:bodyPr/>
          <a:lstStyle/>
          <a:p>
            <a:r>
              <a:rPr lang="en-US" dirty="0">
                <a:latin typeface="Century" panose="02040604050505020304" pitchFamily="18" charset="0"/>
              </a:rPr>
              <a:t>Differential Evolution</a:t>
            </a:r>
          </a:p>
        </p:txBody>
      </p:sp>
      <p:sp>
        <p:nvSpPr>
          <p:cNvPr id="6" name="Oval 5">
            <a:extLst>
              <a:ext uri="{FF2B5EF4-FFF2-40B4-BE49-F238E27FC236}">
                <a16:creationId xmlns:a16="http://schemas.microsoft.com/office/drawing/2014/main" id="{53836E51-5FCF-1C48-9340-3FE32237121F}"/>
              </a:ext>
            </a:extLst>
          </p:cNvPr>
          <p:cNvSpPr/>
          <p:nvPr/>
        </p:nvSpPr>
        <p:spPr>
          <a:xfrm>
            <a:off x="3568150" y="270744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7" name="Oval 6">
            <a:extLst>
              <a:ext uri="{FF2B5EF4-FFF2-40B4-BE49-F238E27FC236}">
                <a16:creationId xmlns:a16="http://schemas.microsoft.com/office/drawing/2014/main" id="{7823570E-7FFE-F740-9A15-B1EBA3BA576E}"/>
              </a:ext>
            </a:extLst>
          </p:cNvPr>
          <p:cNvSpPr/>
          <p:nvPr/>
        </p:nvSpPr>
        <p:spPr>
          <a:xfrm>
            <a:off x="3382620" y="389049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 name="Oval 7">
            <a:extLst>
              <a:ext uri="{FF2B5EF4-FFF2-40B4-BE49-F238E27FC236}">
                <a16:creationId xmlns:a16="http://schemas.microsoft.com/office/drawing/2014/main" id="{A42E41C9-72A3-3B46-82B4-E5F31D0A4E5C}"/>
              </a:ext>
            </a:extLst>
          </p:cNvPr>
          <p:cNvSpPr/>
          <p:nvPr/>
        </p:nvSpPr>
        <p:spPr>
          <a:xfrm>
            <a:off x="5113684" y="485447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Oval 8">
            <a:extLst>
              <a:ext uri="{FF2B5EF4-FFF2-40B4-BE49-F238E27FC236}">
                <a16:creationId xmlns:a16="http://schemas.microsoft.com/office/drawing/2014/main" id="{B1E39554-E6FD-F743-9139-FB3F53232391}"/>
              </a:ext>
            </a:extLst>
          </p:cNvPr>
          <p:cNvSpPr/>
          <p:nvPr/>
        </p:nvSpPr>
        <p:spPr>
          <a:xfrm>
            <a:off x="6316845" y="466894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 name="Oval 9">
            <a:extLst>
              <a:ext uri="{FF2B5EF4-FFF2-40B4-BE49-F238E27FC236}">
                <a16:creationId xmlns:a16="http://schemas.microsoft.com/office/drawing/2014/main" id="{39C5A26E-E695-B54B-B1D1-577D564772FD}"/>
              </a:ext>
            </a:extLst>
          </p:cNvPr>
          <p:cNvSpPr/>
          <p:nvPr/>
        </p:nvSpPr>
        <p:spPr>
          <a:xfrm>
            <a:off x="4028661" y="219988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 name="Oval 10">
            <a:extLst>
              <a:ext uri="{FF2B5EF4-FFF2-40B4-BE49-F238E27FC236}">
                <a16:creationId xmlns:a16="http://schemas.microsoft.com/office/drawing/2014/main" id="{13C05E79-8293-8D4F-97E0-743CDB36D63B}"/>
              </a:ext>
            </a:extLst>
          </p:cNvPr>
          <p:cNvSpPr/>
          <p:nvPr/>
        </p:nvSpPr>
        <p:spPr>
          <a:xfrm>
            <a:off x="7215809" y="3752849"/>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2" name="Oval 11">
            <a:extLst>
              <a:ext uri="{FF2B5EF4-FFF2-40B4-BE49-F238E27FC236}">
                <a16:creationId xmlns:a16="http://schemas.microsoft.com/office/drawing/2014/main" id="{8AEF5AC9-60EF-074F-9C71-7BBA165E5866}"/>
              </a:ext>
            </a:extLst>
          </p:cNvPr>
          <p:cNvSpPr/>
          <p:nvPr/>
        </p:nvSpPr>
        <p:spPr>
          <a:xfrm>
            <a:off x="5919580" y="299599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 name="Oval 12">
            <a:extLst>
              <a:ext uri="{FF2B5EF4-FFF2-40B4-BE49-F238E27FC236}">
                <a16:creationId xmlns:a16="http://schemas.microsoft.com/office/drawing/2014/main" id="{7F1A5896-22B4-1E4D-B535-8D0063B4B8AA}"/>
              </a:ext>
            </a:extLst>
          </p:cNvPr>
          <p:cNvSpPr/>
          <p:nvPr/>
        </p:nvSpPr>
        <p:spPr>
          <a:xfrm>
            <a:off x="4403036" y="2931887"/>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A42E41C9-72A3-3B46-82B4-E5F31D0A4E5C}"/>
              </a:ext>
            </a:extLst>
          </p:cNvPr>
          <p:cNvSpPr/>
          <p:nvPr/>
        </p:nvSpPr>
        <p:spPr>
          <a:xfrm>
            <a:off x="4963244" y="253169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 name="Oval 14">
            <a:extLst>
              <a:ext uri="{FF2B5EF4-FFF2-40B4-BE49-F238E27FC236}">
                <a16:creationId xmlns:a16="http://schemas.microsoft.com/office/drawing/2014/main" id="{2C36C05B-61E0-3A4E-B4C8-AAAB5857A7C5}"/>
              </a:ext>
            </a:extLst>
          </p:cNvPr>
          <p:cNvSpPr/>
          <p:nvPr/>
        </p:nvSpPr>
        <p:spPr>
          <a:xfrm>
            <a:off x="4028661" y="3419572"/>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Oval 15">
            <a:extLst>
              <a:ext uri="{FF2B5EF4-FFF2-40B4-BE49-F238E27FC236}">
                <a16:creationId xmlns:a16="http://schemas.microsoft.com/office/drawing/2014/main" id="{A42E41C9-72A3-3B46-82B4-E5F31D0A4E5C}"/>
              </a:ext>
            </a:extLst>
          </p:cNvPr>
          <p:cNvSpPr/>
          <p:nvPr/>
        </p:nvSpPr>
        <p:spPr>
          <a:xfrm>
            <a:off x="4200939" y="4119257"/>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Oval 16">
            <a:extLst>
              <a:ext uri="{FF2B5EF4-FFF2-40B4-BE49-F238E27FC236}">
                <a16:creationId xmlns:a16="http://schemas.microsoft.com/office/drawing/2014/main" id="{A42E41C9-72A3-3B46-82B4-E5F31D0A4E5C}"/>
              </a:ext>
            </a:extLst>
          </p:cNvPr>
          <p:cNvSpPr/>
          <p:nvPr/>
        </p:nvSpPr>
        <p:spPr>
          <a:xfrm>
            <a:off x="6072808" y="3752849"/>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A42E41C9-72A3-3B46-82B4-E5F31D0A4E5C}"/>
              </a:ext>
            </a:extLst>
          </p:cNvPr>
          <p:cNvSpPr/>
          <p:nvPr/>
        </p:nvSpPr>
        <p:spPr>
          <a:xfrm>
            <a:off x="2599388" y="336127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Oval 18">
            <a:extLst>
              <a:ext uri="{FF2B5EF4-FFF2-40B4-BE49-F238E27FC236}">
                <a16:creationId xmlns:a16="http://schemas.microsoft.com/office/drawing/2014/main" id="{A42E41C9-72A3-3B46-82B4-E5F31D0A4E5C}"/>
              </a:ext>
            </a:extLst>
          </p:cNvPr>
          <p:cNvSpPr/>
          <p:nvPr/>
        </p:nvSpPr>
        <p:spPr>
          <a:xfrm>
            <a:off x="5420139" y="4207051"/>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Oval 19">
            <a:extLst>
              <a:ext uri="{FF2B5EF4-FFF2-40B4-BE49-F238E27FC236}">
                <a16:creationId xmlns:a16="http://schemas.microsoft.com/office/drawing/2014/main" id="{A42E41C9-72A3-3B46-82B4-E5F31D0A4E5C}"/>
              </a:ext>
            </a:extLst>
          </p:cNvPr>
          <p:cNvSpPr/>
          <p:nvPr/>
        </p:nvSpPr>
        <p:spPr>
          <a:xfrm>
            <a:off x="3937857" y="4947241"/>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Oval 20">
            <a:extLst>
              <a:ext uri="{FF2B5EF4-FFF2-40B4-BE49-F238E27FC236}">
                <a16:creationId xmlns:a16="http://schemas.microsoft.com/office/drawing/2014/main" id="{A42E41C9-72A3-3B46-82B4-E5F31D0A4E5C}"/>
              </a:ext>
            </a:extLst>
          </p:cNvPr>
          <p:cNvSpPr/>
          <p:nvPr/>
        </p:nvSpPr>
        <p:spPr>
          <a:xfrm>
            <a:off x="6675785" y="317919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Oval 21">
            <a:extLst>
              <a:ext uri="{FF2B5EF4-FFF2-40B4-BE49-F238E27FC236}">
                <a16:creationId xmlns:a16="http://schemas.microsoft.com/office/drawing/2014/main" id="{A42E41C9-72A3-3B46-82B4-E5F31D0A4E5C}"/>
              </a:ext>
            </a:extLst>
          </p:cNvPr>
          <p:cNvSpPr/>
          <p:nvPr/>
        </p:nvSpPr>
        <p:spPr>
          <a:xfrm>
            <a:off x="6316845" y="2399983"/>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 name="Slide Number Placeholder 2">
            <a:extLst>
              <a:ext uri="{FF2B5EF4-FFF2-40B4-BE49-F238E27FC236}">
                <a16:creationId xmlns:a16="http://schemas.microsoft.com/office/drawing/2014/main" id="{61A76A3F-DE38-1943-A6FD-6A1E0385C73D}"/>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98092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4B403-FC54-C84E-AC29-7B85F90041A8}"/>
              </a:ext>
            </a:extLst>
          </p:cNvPr>
          <p:cNvSpPr>
            <a:spLocks noGrp="1"/>
          </p:cNvSpPr>
          <p:nvPr>
            <p:ph type="title"/>
          </p:nvPr>
        </p:nvSpPr>
        <p:spPr>
          <a:xfrm>
            <a:off x="677334" y="1103870"/>
            <a:ext cx="8596668" cy="1320800"/>
          </a:xfrm>
        </p:spPr>
        <p:txBody>
          <a:bodyPr/>
          <a:lstStyle/>
          <a:p>
            <a:r>
              <a:rPr lang="en-US" dirty="0">
                <a:latin typeface="Century" panose="02040604050505020304" pitchFamily="18" charset="0"/>
              </a:rPr>
              <a:t>Differential Evolution – Mutation</a:t>
            </a:r>
          </a:p>
        </p:txBody>
      </p:sp>
      <p:sp>
        <p:nvSpPr>
          <p:cNvPr id="41" name="Oval 40">
            <a:extLst>
              <a:ext uri="{FF2B5EF4-FFF2-40B4-BE49-F238E27FC236}">
                <a16:creationId xmlns:a16="http://schemas.microsoft.com/office/drawing/2014/main" id="{98581DD8-7812-5B48-9D67-E4F327B56AF2}"/>
              </a:ext>
            </a:extLst>
          </p:cNvPr>
          <p:cNvSpPr/>
          <p:nvPr/>
        </p:nvSpPr>
        <p:spPr>
          <a:xfrm>
            <a:off x="3568150" y="270744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42" name="Oval 41">
            <a:extLst>
              <a:ext uri="{FF2B5EF4-FFF2-40B4-BE49-F238E27FC236}">
                <a16:creationId xmlns:a16="http://schemas.microsoft.com/office/drawing/2014/main" id="{A7CE2501-0C05-8249-A546-4F8AFB5432B6}"/>
              </a:ext>
            </a:extLst>
          </p:cNvPr>
          <p:cNvSpPr/>
          <p:nvPr/>
        </p:nvSpPr>
        <p:spPr>
          <a:xfrm>
            <a:off x="3382620" y="389049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Oval 42">
            <a:extLst>
              <a:ext uri="{FF2B5EF4-FFF2-40B4-BE49-F238E27FC236}">
                <a16:creationId xmlns:a16="http://schemas.microsoft.com/office/drawing/2014/main" id="{D4AC94B0-F36C-2F41-94B4-A3A60E45B747}"/>
              </a:ext>
            </a:extLst>
          </p:cNvPr>
          <p:cNvSpPr/>
          <p:nvPr/>
        </p:nvSpPr>
        <p:spPr>
          <a:xfrm>
            <a:off x="5113684" y="485447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Oval 43">
            <a:extLst>
              <a:ext uri="{FF2B5EF4-FFF2-40B4-BE49-F238E27FC236}">
                <a16:creationId xmlns:a16="http://schemas.microsoft.com/office/drawing/2014/main" id="{2FFB386F-B99A-B54F-8766-AFB36038F988}"/>
              </a:ext>
            </a:extLst>
          </p:cNvPr>
          <p:cNvSpPr/>
          <p:nvPr/>
        </p:nvSpPr>
        <p:spPr>
          <a:xfrm>
            <a:off x="6316845" y="466894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Oval 44">
            <a:extLst>
              <a:ext uri="{FF2B5EF4-FFF2-40B4-BE49-F238E27FC236}">
                <a16:creationId xmlns:a16="http://schemas.microsoft.com/office/drawing/2014/main" id="{6EB651E1-1318-4349-8EA4-2CF661A5F4C4}"/>
              </a:ext>
            </a:extLst>
          </p:cNvPr>
          <p:cNvSpPr/>
          <p:nvPr/>
        </p:nvSpPr>
        <p:spPr>
          <a:xfrm>
            <a:off x="4028661" y="219988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Oval 45">
            <a:extLst>
              <a:ext uri="{FF2B5EF4-FFF2-40B4-BE49-F238E27FC236}">
                <a16:creationId xmlns:a16="http://schemas.microsoft.com/office/drawing/2014/main" id="{6B44CE68-73C3-D047-8084-F0D1B17F9E43}"/>
              </a:ext>
            </a:extLst>
          </p:cNvPr>
          <p:cNvSpPr/>
          <p:nvPr/>
        </p:nvSpPr>
        <p:spPr>
          <a:xfrm>
            <a:off x="7215809" y="3752849"/>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Oval 46">
            <a:extLst>
              <a:ext uri="{FF2B5EF4-FFF2-40B4-BE49-F238E27FC236}">
                <a16:creationId xmlns:a16="http://schemas.microsoft.com/office/drawing/2014/main" id="{FA88EB23-3D52-6649-B316-C38D53223C1A}"/>
              </a:ext>
            </a:extLst>
          </p:cNvPr>
          <p:cNvSpPr/>
          <p:nvPr/>
        </p:nvSpPr>
        <p:spPr>
          <a:xfrm>
            <a:off x="5919580" y="299599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Oval 47">
            <a:extLst>
              <a:ext uri="{FF2B5EF4-FFF2-40B4-BE49-F238E27FC236}">
                <a16:creationId xmlns:a16="http://schemas.microsoft.com/office/drawing/2014/main" id="{E4ABA716-CCBE-5747-825A-14565B630BB6}"/>
              </a:ext>
            </a:extLst>
          </p:cNvPr>
          <p:cNvSpPr/>
          <p:nvPr/>
        </p:nvSpPr>
        <p:spPr>
          <a:xfrm>
            <a:off x="4403036" y="2931887"/>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Oval 48">
            <a:extLst>
              <a:ext uri="{FF2B5EF4-FFF2-40B4-BE49-F238E27FC236}">
                <a16:creationId xmlns:a16="http://schemas.microsoft.com/office/drawing/2014/main" id="{F5776BD0-D875-5841-826B-FF0CE9D5755D}"/>
              </a:ext>
            </a:extLst>
          </p:cNvPr>
          <p:cNvSpPr/>
          <p:nvPr/>
        </p:nvSpPr>
        <p:spPr>
          <a:xfrm>
            <a:off x="4963244" y="2531696"/>
            <a:ext cx="185530" cy="185530"/>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0" name="Oval 49">
            <a:extLst>
              <a:ext uri="{FF2B5EF4-FFF2-40B4-BE49-F238E27FC236}">
                <a16:creationId xmlns:a16="http://schemas.microsoft.com/office/drawing/2014/main" id="{536D12D7-2864-2E4A-A4DA-1C7C37EB5618}"/>
              </a:ext>
            </a:extLst>
          </p:cNvPr>
          <p:cNvSpPr/>
          <p:nvPr/>
        </p:nvSpPr>
        <p:spPr>
          <a:xfrm>
            <a:off x="4028661" y="3419572"/>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 name="Oval 50">
            <a:extLst>
              <a:ext uri="{FF2B5EF4-FFF2-40B4-BE49-F238E27FC236}">
                <a16:creationId xmlns:a16="http://schemas.microsoft.com/office/drawing/2014/main" id="{9BB2C5D9-8FDD-294F-A4D8-DCF1C3439AB6}"/>
              </a:ext>
            </a:extLst>
          </p:cNvPr>
          <p:cNvSpPr/>
          <p:nvPr/>
        </p:nvSpPr>
        <p:spPr>
          <a:xfrm>
            <a:off x="4200939" y="4119257"/>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2" name="Oval 51">
            <a:extLst>
              <a:ext uri="{FF2B5EF4-FFF2-40B4-BE49-F238E27FC236}">
                <a16:creationId xmlns:a16="http://schemas.microsoft.com/office/drawing/2014/main" id="{413704FA-0EC0-DF41-AB6E-1EE40C79455C}"/>
              </a:ext>
            </a:extLst>
          </p:cNvPr>
          <p:cNvSpPr/>
          <p:nvPr/>
        </p:nvSpPr>
        <p:spPr>
          <a:xfrm>
            <a:off x="6072808" y="3752849"/>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3" name="Oval 52">
            <a:extLst>
              <a:ext uri="{FF2B5EF4-FFF2-40B4-BE49-F238E27FC236}">
                <a16:creationId xmlns:a16="http://schemas.microsoft.com/office/drawing/2014/main" id="{C48FD1AC-3F1C-A24F-B14B-2E6211F95232}"/>
              </a:ext>
            </a:extLst>
          </p:cNvPr>
          <p:cNvSpPr/>
          <p:nvPr/>
        </p:nvSpPr>
        <p:spPr>
          <a:xfrm>
            <a:off x="2599388" y="336127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4" name="Oval 53">
            <a:extLst>
              <a:ext uri="{FF2B5EF4-FFF2-40B4-BE49-F238E27FC236}">
                <a16:creationId xmlns:a16="http://schemas.microsoft.com/office/drawing/2014/main" id="{88E94FE3-D363-7E4E-A3E3-7E50D8602A87}"/>
              </a:ext>
            </a:extLst>
          </p:cNvPr>
          <p:cNvSpPr/>
          <p:nvPr/>
        </p:nvSpPr>
        <p:spPr>
          <a:xfrm>
            <a:off x="5420139" y="4207051"/>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5" name="Oval 54">
            <a:extLst>
              <a:ext uri="{FF2B5EF4-FFF2-40B4-BE49-F238E27FC236}">
                <a16:creationId xmlns:a16="http://schemas.microsoft.com/office/drawing/2014/main" id="{3C62DB1F-1B92-7242-864E-51801CA65B90}"/>
              </a:ext>
            </a:extLst>
          </p:cNvPr>
          <p:cNvSpPr/>
          <p:nvPr/>
        </p:nvSpPr>
        <p:spPr>
          <a:xfrm>
            <a:off x="3937857" y="4947241"/>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6" name="Oval 55">
            <a:extLst>
              <a:ext uri="{FF2B5EF4-FFF2-40B4-BE49-F238E27FC236}">
                <a16:creationId xmlns:a16="http://schemas.microsoft.com/office/drawing/2014/main" id="{A3BB9C9C-64AC-8142-B7C7-55C538B5B0EA}"/>
              </a:ext>
            </a:extLst>
          </p:cNvPr>
          <p:cNvSpPr/>
          <p:nvPr/>
        </p:nvSpPr>
        <p:spPr>
          <a:xfrm>
            <a:off x="6675785" y="317919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 name="Oval 56">
            <a:extLst>
              <a:ext uri="{FF2B5EF4-FFF2-40B4-BE49-F238E27FC236}">
                <a16:creationId xmlns:a16="http://schemas.microsoft.com/office/drawing/2014/main" id="{E008D8DF-9247-A340-8658-40D89310430E}"/>
              </a:ext>
            </a:extLst>
          </p:cNvPr>
          <p:cNvSpPr/>
          <p:nvPr/>
        </p:nvSpPr>
        <p:spPr>
          <a:xfrm>
            <a:off x="6316845" y="2399983"/>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5" name="Straight Arrow Connector 4">
            <a:extLst>
              <a:ext uri="{FF2B5EF4-FFF2-40B4-BE49-F238E27FC236}">
                <a16:creationId xmlns:a16="http://schemas.microsoft.com/office/drawing/2014/main" id="{301CBF6B-9605-A741-8B1A-1E7CFFB7EC03}"/>
              </a:ext>
            </a:extLst>
          </p:cNvPr>
          <p:cNvCxnSpPr/>
          <p:nvPr/>
        </p:nvCxnSpPr>
        <p:spPr>
          <a:xfrm flipH="1">
            <a:off x="4445134" y="2892974"/>
            <a:ext cx="525118" cy="1045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933E1B8-B70D-E045-B53C-61F6631B1F88}"/>
              </a:ext>
            </a:extLst>
          </p:cNvPr>
          <p:cNvCxnSpPr/>
          <p:nvPr/>
        </p:nvCxnSpPr>
        <p:spPr>
          <a:xfrm>
            <a:off x="5299214" y="2707444"/>
            <a:ext cx="474057" cy="288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96843D0-AAB2-1E41-AAF2-B3CC56A7CFC1}"/>
              </a:ext>
            </a:extLst>
          </p:cNvPr>
          <p:cNvCxnSpPr/>
          <p:nvPr/>
        </p:nvCxnSpPr>
        <p:spPr>
          <a:xfrm>
            <a:off x="5148774" y="2892974"/>
            <a:ext cx="924034" cy="859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4DAE37-1406-0645-8E93-C1378457B991}"/>
              </a:ext>
            </a:extLst>
          </p:cNvPr>
          <p:cNvSpPr txBox="1"/>
          <p:nvPr/>
        </p:nvSpPr>
        <p:spPr>
          <a:xfrm>
            <a:off x="4588566" y="2161500"/>
            <a:ext cx="894797" cy="369332"/>
          </a:xfrm>
          <a:prstGeom prst="rect">
            <a:avLst/>
          </a:prstGeom>
          <a:noFill/>
        </p:spPr>
        <p:txBody>
          <a:bodyPr wrap="none" rtlCol="0">
            <a:spAutoFit/>
          </a:bodyPr>
          <a:lstStyle/>
          <a:p>
            <a:r>
              <a:rPr lang="en-US" dirty="0">
                <a:latin typeface="Century" panose="02040604050505020304" pitchFamily="18" charset="0"/>
              </a:rPr>
              <a:t>parent</a:t>
            </a:r>
          </a:p>
        </p:txBody>
      </p:sp>
      <p:sp>
        <p:nvSpPr>
          <p:cNvPr id="4" name="Slide Number Placeholder 3">
            <a:extLst>
              <a:ext uri="{FF2B5EF4-FFF2-40B4-BE49-F238E27FC236}">
                <a16:creationId xmlns:a16="http://schemas.microsoft.com/office/drawing/2014/main" id="{57A66716-A8A5-AE46-BDF1-82B3651B0DF0}"/>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217856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4B403-FC54-C84E-AC29-7B85F90041A8}"/>
              </a:ext>
            </a:extLst>
          </p:cNvPr>
          <p:cNvSpPr>
            <a:spLocks noGrp="1"/>
          </p:cNvSpPr>
          <p:nvPr>
            <p:ph type="title"/>
          </p:nvPr>
        </p:nvSpPr>
        <p:spPr>
          <a:xfrm>
            <a:off x="677334" y="1103870"/>
            <a:ext cx="8596668" cy="1320800"/>
          </a:xfrm>
        </p:spPr>
        <p:txBody>
          <a:bodyPr/>
          <a:lstStyle/>
          <a:p>
            <a:r>
              <a:rPr lang="en-US" dirty="0">
                <a:latin typeface="Century" panose="02040604050505020304" pitchFamily="18" charset="0"/>
              </a:rPr>
              <a:t>Differential Evolution – Mutation</a:t>
            </a:r>
          </a:p>
        </p:txBody>
      </p:sp>
      <p:sp>
        <p:nvSpPr>
          <p:cNvPr id="23" name="Oval 22">
            <a:extLst>
              <a:ext uri="{FF2B5EF4-FFF2-40B4-BE49-F238E27FC236}">
                <a16:creationId xmlns:a16="http://schemas.microsoft.com/office/drawing/2014/main" id="{DEA82540-2E5C-A14F-B7A3-F78919FD7203}"/>
              </a:ext>
            </a:extLst>
          </p:cNvPr>
          <p:cNvSpPr/>
          <p:nvPr/>
        </p:nvSpPr>
        <p:spPr>
          <a:xfrm>
            <a:off x="3568150" y="270744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4" name="Oval 23">
            <a:extLst>
              <a:ext uri="{FF2B5EF4-FFF2-40B4-BE49-F238E27FC236}">
                <a16:creationId xmlns:a16="http://schemas.microsoft.com/office/drawing/2014/main" id="{051A5DEF-A69B-764D-AF42-BBB73D21F86C}"/>
              </a:ext>
            </a:extLst>
          </p:cNvPr>
          <p:cNvSpPr/>
          <p:nvPr/>
        </p:nvSpPr>
        <p:spPr>
          <a:xfrm>
            <a:off x="3382620" y="389049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Oval 24">
            <a:extLst>
              <a:ext uri="{FF2B5EF4-FFF2-40B4-BE49-F238E27FC236}">
                <a16:creationId xmlns:a16="http://schemas.microsoft.com/office/drawing/2014/main" id="{20FAB278-2818-4243-80B3-BE563A86FE46}"/>
              </a:ext>
            </a:extLst>
          </p:cNvPr>
          <p:cNvSpPr/>
          <p:nvPr/>
        </p:nvSpPr>
        <p:spPr>
          <a:xfrm>
            <a:off x="5113684" y="485447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Oval 25">
            <a:extLst>
              <a:ext uri="{FF2B5EF4-FFF2-40B4-BE49-F238E27FC236}">
                <a16:creationId xmlns:a16="http://schemas.microsoft.com/office/drawing/2014/main" id="{3690D00B-9D0C-384E-912F-DB533A7748D8}"/>
              </a:ext>
            </a:extLst>
          </p:cNvPr>
          <p:cNvSpPr/>
          <p:nvPr/>
        </p:nvSpPr>
        <p:spPr>
          <a:xfrm>
            <a:off x="6316845" y="466894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Oval 27">
            <a:extLst>
              <a:ext uri="{FF2B5EF4-FFF2-40B4-BE49-F238E27FC236}">
                <a16:creationId xmlns:a16="http://schemas.microsoft.com/office/drawing/2014/main" id="{AD31C5EB-C49F-FB43-8623-DA509F17C76B}"/>
              </a:ext>
            </a:extLst>
          </p:cNvPr>
          <p:cNvSpPr/>
          <p:nvPr/>
        </p:nvSpPr>
        <p:spPr>
          <a:xfrm>
            <a:off x="4028661" y="219988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Oval 28">
            <a:extLst>
              <a:ext uri="{FF2B5EF4-FFF2-40B4-BE49-F238E27FC236}">
                <a16:creationId xmlns:a16="http://schemas.microsoft.com/office/drawing/2014/main" id="{98C0A021-505C-B94E-8CFB-8FB76A1189FF}"/>
              </a:ext>
            </a:extLst>
          </p:cNvPr>
          <p:cNvSpPr/>
          <p:nvPr/>
        </p:nvSpPr>
        <p:spPr>
          <a:xfrm>
            <a:off x="7215809" y="3752849"/>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Oval 29">
            <a:extLst>
              <a:ext uri="{FF2B5EF4-FFF2-40B4-BE49-F238E27FC236}">
                <a16:creationId xmlns:a16="http://schemas.microsoft.com/office/drawing/2014/main" id="{CE76D2B2-5B14-BD47-B0BE-F1E68364DA51}"/>
              </a:ext>
            </a:extLst>
          </p:cNvPr>
          <p:cNvSpPr/>
          <p:nvPr/>
        </p:nvSpPr>
        <p:spPr>
          <a:xfrm>
            <a:off x="5919580" y="299599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Oval 30">
            <a:extLst>
              <a:ext uri="{FF2B5EF4-FFF2-40B4-BE49-F238E27FC236}">
                <a16:creationId xmlns:a16="http://schemas.microsoft.com/office/drawing/2014/main" id="{FCF6F462-3F40-DE47-B141-3E573C5B451E}"/>
              </a:ext>
            </a:extLst>
          </p:cNvPr>
          <p:cNvSpPr/>
          <p:nvPr/>
        </p:nvSpPr>
        <p:spPr>
          <a:xfrm>
            <a:off x="4403036" y="2931887"/>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Oval 31">
            <a:extLst>
              <a:ext uri="{FF2B5EF4-FFF2-40B4-BE49-F238E27FC236}">
                <a16:creationId xmlns:a16="http://schemas.microsoft.com/office/drawing/2014/main" id="{DEE69FCF-3833-A04C-B2A7-DA4C3DEB1F59}"/>
              </a:ext>
            </a:extLst>
          </p:cNvPr>
          <p:cNvSpPr/>
          <p:nvPr/>
        </p:nvSpPr>
        <p:spPr>
          <a:xfrm>
            <a:off x="4963244" y="2531696"/>
            <a:ext cx="185530" cy="185530"/>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Oval 32">
            <a:extLst>
              <a:ext uri="{FF2B5EF4-FFF2-40B4-BE49-F238E27FC236}">
                <a16:creationId xmlns:a16="http://schemas.microsoft.com/office/drawing/2014/main" id="{22F6F456-830A-554E-8CED-A4F114F07A95}"/>
              </a:ext>
            </a:extLst>
          </p:cNvPr>
          <p:cNvSpPr/>
          <p:nvPr/>
        </p:nvSpPr>
        <p:spPr>
          <a:xfrm>
            <a:off x="4028661" y="3419572"/>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Oval 33">
            <a:extLst>
              <a:ext uri="{FF2B5EF4-FFF2-40B4-BE49-F238E27FC236}">
                <a16:creationId xmlns:a16="http://schemas.microsoft.com/office/drawing/2014/main" id="{206C7F7B-9563-614B-8F6C-919C5F3ECCC7}"/>
              </a:ext>
            </a:extLst>
          </p:cNvPr>
          <p:cNvSpPr/>
          <p:nvPr/>
        </p:nvSpPr>
        <p:spPr>
          <a:xfrm>
            <a:off x="4200939" y="4119257"/>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Oval 34">
            <a:extLst>
              <a:ext uri="{FF2B5EF4-FFF2-40B4-BE49-F238E27FC236}">
                <a16:creationId xmlns:a16="http://schemas.microsoft.com/office/drawing/2014/main" id="{B724F896-67E4-C04D-B4B5-A8741070B61C}"/>
              </a:ext>
            </a:extLst>
          </p:cNvPr>
          <p:cNvSpPr/>
          <p:nvPr/>
        </p:nvSpPr>
        <p:spPr>
          <a:xfrm>
            <a:off x="6072808" y="3752849"/>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Oval 35">
            <a:extLst>
              <a:ext uri="{FF2B5EF4-FFF2-40B4-BE49-F238E27FC236}">
                <a16:creationId xmlns:a16="http://schemas.microsoft.com/office/drawing/2014/main" id="{5D806F6B-61C7-5648-AFC2-B7A5C58643CF}"/>
              </a:ext>
            </a:extLst>
          </p:cNvPr>
          <p:cNvSpPr/>
          <p:nvPr/>
        </p:nvSpPr>
        <p:spPr>
          <a:xfrm>
            <a:off x="2599388" y="336127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Oval 36">
            <a:extLst>
              <a:ext uri="{FF2B5EF4-FFF2-40B4-BE49-F238E27FC236}">
                <a16:creationId xmlns:a16="http://schemas.microsoft.com/office/drawing/2014/main" id="{B4AC68C4-4719-954D-A84B-5AC3015D7ABC}"/>
              </a:ext>
            </a:extLst>
          </p:cNvPr>
          <p:cNvSpPr/>
          <p:nvPr/>
        </p:nvSpPr>
        <p:spPr>
          <a:xfrm>
            <a:off x="5420139" y="4207051"/>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Oval 37">
            <a:extLst>
              <a:ext uri="{FF2B5EF4-FFF2-40B4-BE49-F238E27FC236}">
                <a16:creationId xmlns:a16="http://schemas.microsoft.com/office/drawing/2014/main" id="{CC314079-0E56-7541-B99B-52236D326C5D}"/>
              </a:ext>
            </a:extLst>
          </p:cNvPr>
          <p:cNvSpPr/>
          <p:nvPr/>
        </p:nvSpPr>
        <p:spPr>
          <a:xfrm>
            <a:off x="3937857" y="4947241"/>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Oval 38">
            <a:extLst>
              <a:ext uri="{FF2B5EF4-FFF2-40B4-BE49-F238E27FC236}">
                <a16:creationId xmlns:a16="http://schemas.microsoft.com/office/drawing/2014/main" id="{10A0A98E-94E6-4548-AD66-DE79C0F3839F}"/>
              </a:ext>
            </a:extLst>
          </p:cNvPr>
          <p:cNvSpPr/>
          <p:nvPr/>
        </p:nvSpPr>
        <p:spPr>
          <a:xfrm>
            <a:off x="6675785" y="317919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Oval 39">
            <a:extLst>
              <a:ext uri="{FF2B5EF4-FFF2-40B4-BE49-F238E27FC236}">
                <a16:creationId xmlns:a16="http://schemas.microsoft.com/office/drawing/2014/main" id="{54BF932D-0B7D-AD4F-A1D8-4AE8D49B6175}"/>
              </a:ext>
            </a:extLst>
          </p:cNvPr>
          <p:cNvSpPr/>
          <p:nvPr/>
        </p:nvSpPr>
        <p:spPr>
          <a:xfrm>
            <a:off x="6316845" y="2399983"/>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Oval 40">
            <a:extLst>
              <a:ext uri="{FF2B5EF4-FFF2-40B4-BE49-F238E27FC236}">
                <a16:creationId xmlns:a16="http://schemas.microsoft.com/office/drawing/2014/main" id="{05F984D4-F1F2-6E44-BDAD-7DFEF90F162A}"/>
              </a:ext>
            </a:extLst>
          </p:cNvPr>
          <p:cNvSpPr/>
          <p:nvPr/>
        </p:nvSpPr>
        <p:spPr>
          <a:xfrm>
            <a:off x="4575702" y="3779746"/>
            <a:ext cx="185530" cy="1855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254E2CDE-04AC-2D42-9D55-40BE8D4D0A0D}"/>
              </a:ext>
            </a:extLst>
          </p:cNvPr>
          <p:cNvSpPr txBox="1"/>
          <p:nvPr/>
        </p:nvSpPr>
        <p:spPr>
          <a:xfrm>
            <a:off x="4262916" y="3476282"/>
            <a:ext cx="979755" cy="369332"/>
          </a:xfrm>
          <a:prstGeom prst="rect">
            <a:avLst/>
          </a:prstGeom>
          <a:noFill/>
        </p:spPr>
        <p:txBody>
          <a:bodyPr wrap="none" rtlCol="0">
            <a:spAutoFit/>
          </a:bodyPr>
          <a:lstStyle/>
          <a:p>
            <a:r>
              <a:rPr lang="en-US" dirty="0">
                <a:latin typeface="Century" panose="02040604050505020304" pitchFamily="18" charset="0"/>
              </a:rPr>
              <a:t>mutant</a:t>
            </a:r>
          </a:p>
        </p:txBody>
      </p:sp>
      <p:sp>
        <p:nvSpPr>
          <p:cNvPr id="22" name="TextBox 21">
            <a:extLst>
              <a:ext uri="{FF2B5EF4-FFF2-40B4-BE49-F238E27FC236}">
                <a16:creationId xmlns:a16="http://schemas.microsoft.com/office/drawing/2014/main" id="{D8839AA7-405A-E54D-9CD0-988421C2C1C8}"/>
              </a:ext>
            </a:extLst>
          </p:cNvPr>
          <p:cNvSpPr txBox="1"/>
          <p:nvPr/>
        </p:nvSpPr>
        <p:spPr>
          <a:xfrm>
            <a:off x="4588566" y="2161500"/>
            <a:ext cx="894797" cy="369332"/>
          </a:xfrm>
          <a:prstGeom prst="rect">
            <a:avLst/>
          </a:prstGeom>
          <a:noFill/>
        </p:spPr>
        <p:txBody>
          <a:bodyPr wrap="none" rtlCol="0">
            <a:spAutoFit/>
          </a:bodyPr>
          <a:lstStyle/>
          <a:p>
            <a:r>
              <a:rPr lang="en-US" dirty="0">
                <a:latin typeface="Century" panose="02040604050505020304" pitchFamily="18" charset="0"/>
              </a:rPr>
              <a:t>parent</a:t>
            </a:r>
          </a:p>
        </p:txBody>
      </p:sp>
      <p:sp>
        <p:nvSpPr>
          <p:cNvPr id="4" name="Slide Number Placeholder 3">
            <a:extLst>
              <a:ext uri="{FF2B5EF4-FFF2-40B4-BE49-F238E27FC236}">
                <a16:creationId xmlns:a16="http://schemas.microsoft.com/office/drawing/2014/main" id="{64A36AA0-7827-1F47-BFB1-84BF4F0FE69D}"/>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1084189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F1C9-A48F-DF45-A122-7B32F809369C}"/>
              </a:ext>
            </a:extLst>
          </p:cNvPr>
          <p:cNvSpPr>
            <a:spLocks noGrp="1"/>
          </p:cNvSpPr>
          <p:nvPr>
            <p:ph type="title"/>
          </p:nvPr>
        </p:nvSpPr>
        <p:spPr>
          <a:xfrm>
            <a:off x="677334" y="835812"/>
            <a:ext cx="8596668" cy="1320800"/>
          </a:xfrm>
        </p:spPr>
        <p:txBody>
          <a:bodyPr/>
          <a:lstStyle/>
          <a:p>
            <a:r>
              <a:rPr lang="en-US" dirty="0">
                <a:latin typeface="Century" panose="02040604050505020304" pitchFamily="18" charset="0"/>
              </a:rPr>
              <a:t>The Atomic Nucleus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AF69C1-8DEA-C44F-97C0-B5EDE7EE466C}"/>
                  </a:ext>
                </a:extLst>
              </p:cNvPr>
              <p:cNvSpPr>
                <a:spLocks noGrp="1"/>
              </p:cNvSpPr>
              <p:nvPr>
                <p:ph idx="1"/>
              </p:nvPr>
            </p:nvSpPr>
            <p:spPr>
              <a:xfrm>
                <a:off x="677334" y="2769586"/>
                <a:ext cx="8596668" cy="3880773"/>
              </a:xfrm>
            </p:spPr>
            <p:txBody>
              <a:bodyPr/>
              <a:lstStyle/>
              <a:p>
                <a:r>
                  <a:rPr lang="en-US" dirty="0">
                    <a:latin typeface="Century" panose="02040604050505020304" pitchFamily="18" charset="0"/>
                  </a:rPr>
                  <a:t>Protons (</a:t>
                </a:r>
                <a14:m>
                  <m:oMath xmlns:m="http://schemas.openxmlformats.org/officeDocument/2006/math">
                    <m:r>
                      <a:rPr lang="en-US" i="1" dirty="0">
                        <a:latin typeface="Cambria Math" panose="02040503050406030204" pitchFamily="18" charset="0"/>
                      </a:rPr>
                      <m:t>𝑍</m:t>
                    </m:r>
                  </m:oMath>
                </a14:m>
                <a:r>
                  <a:rPr lang="en-US" dirty="0">
                    <a:latin typeface="Century" panose="02040604050505020304" pitchFamily="18" charset="0"/>
                  </a:rPr>
                  <a:t>) and neutrons (</a:t>
                </a:r>
                <a14:m>
                  <m:oMath xmlns:m="http://schemas.openxmlformats.org/officeDocument/2006/math">
                    <m:r>
                      <a:rPr lang="en-US" i="1" dirty="0">
                        <a:latin typeface="Cambria Math" panose="02040503050406030204" pitchFamily="18" charset="0"/>
                      </a:rPr>
                      <m:t>𝑁</m:t>
                    </m:r>
                  </m:oMath>
                </a14:m>
                <a:r>
                  <a:rPr lang="en-US" dirty="0">
                    <a:latin typeface="Century" panose="02040604050505020304" pitchFamily="18" charset="0"/>
                  </a:rPr>
                  <a:t>)</a:t>
                </a:r>
              </a:p>
              <a:p>
                <a:r>
                  <a:rPr lang="en-US" dirty="0">
                    <a:latin typeface="Century" panose="02040604050505020304" pitchFamily="18" charset="0"/>
                  </a:rPr>
                  <a:t>Mass number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𝑍</m:t>
                    </m:r>
                    <m:r>
                      <a:rPr lang="en-US" i="1" dirty="0" smtClean="0">
                        <a:latin typeface="Cambria Math" panose="02040503050406030204" pitchFamily="18" charset="0"/>
                      </a:rPr>
                      <m:t>+</m:t>
                    </m:r>
                    <m:r>
                      <a:rPr lang="en-US" i="1" dirty="0">
                        <a:latin typeface="Cambria Math" panose="02040503050406030204" pitchFamily="18" charset="0"/>
                      </a:rPr>
                      <m:t>𝑁</m:t>
                    </m:r>
                  </m:oMath>
                </a14:m>
                <a:endParaRPr lang="en-US" dirty="0">
                  <a:latin typeface="Century" panose="02040604050505020304" pitchFamily="18" charset="0"/>
                </a:endParaRPr>
              </a:p>
              <a:p>
                <a:r>
                  <a:rPr lang="en-US" dirty="0">
                    <a:latin typeface="Century" panose="02040604050505020304" pitchFamily="18" charset="0"/>
                  </a:rPr>
                  <a:t>Isotopes: same </a:t>
                </a:r>
                <a14:m>
                  <m:oMath xmlns:m="http://schemas.openxmlformats.org/officeDocument/2006/math">
                    <m:r>
                      <a:rPr lang="en-US" i="1" dirty="0">
                        <a:latin typeface="Cambria Math" panose="02040503050406030204" pitchFamily="18" charset="0"/>
                      </a:rPr>
                      <m:t>𝑍</m:t>
                    </m:r>
                  </m:oMath>
                </a14:m>
                <a:r>
                  <a:rPr lang="en-US" dirty="0">
                    <a:latin typeface="Century" panose="02040604050505020304" pitchFamily="18" charset="0"/>
                  </a:rPr>
                  <a:t>, different </a:t>
                </a:r>
                <a14:m>
                  <m:oMath xmlns:m="http://schemas.openxmlformats.org/officeDocument/2006/math">
                    <m:r>
                      <a:rPr lang="en-US" i="1" dirty="0">
                        <a:latin typeface="Cambria Math" panose="02040503050406030204" pitchFamily="18" charset="0"/>
                      </a:rPr>
                      <m:t>𝑁</m:t>
                    </m:r>
                  </m:oMath>
                </a14:m>
                <a:endParaRPr lang="en-US" dirty="0">
                  <a:latin typeface="Century" panose="02040604050505020304" pitchFamily="18" charset="0"/>
                </a:endParaRPr>
              </a:p>
              <a:p>
                <a:pPr lvl="1"/>
                <a:r>
                  <a:rPr lang="en-US" baseline="30000" dirty="0">
                    <a:latin typeface="Century" panose="02040604050505020304" pitchFamily="18" charset="0"/>
                  </a:rPr>
                  <a:t>46</a:t>
                </a:r>
                <a:r>
                  <a:rPr lang="en-US" dirty="0">
                    <a:latin typeface="Century" panose="02040604050505020304" pitchFamily="18" charset="0"/>
                  </a:rPr>
                  <a:t>Ar and </a:t>
                </a:r>
                <a:r>
                  <a:rPr lang="en-US" baseline="30000" dirty="0">
                    <a:latin typeface="Century" panose="02040604050505020304" pitchFamily="18" charset="0"/>
                  </a:rPr>
                  <a:t>40</a:t>
                </a:r>
                <a:r>
                  <a:rPr lang="en-US" dirty="0">
                    <a:latin typeface="Century" panose="02040604050505020304" pitchFamily="18" charset="0"/>
                  </a:rPr>
                  <a:t>Ar</a:t>
                </a:r>
              </a:p>
              <a:p>
                <a:endParaRPr lang="en-US" dirty="0">
                  <a:latin typeface="Century" panose="02040604050505020304" pitchFamily="18" charset="0"/>
                </a:endParaRPr>
              </a:p>
              <a:p>
                <a:endParaRPr lang="en-US" dirty="0">
                  <a:latin typeface="Century" panose="02040604050505020304" pitchFamily="18" charset="0"/>
                </a:endParaRPr>
              </a:p>
            </p:txBody>
          </p:sp>
        </mc:Choice>
        <mc:Fallback xmlns="">
          <p:sp>
            <p:nvSpPr>
              <p:cNvPr id="3" name="Content Placeholder 2">
                <a:extLst>
                  <a:ext uri="{FF2B5EF4-FFF2-40B4-BE49-F238E27FC236}">
                    <a16:creationId xmlns:a16="http://schemas.microsoft.com/office/drawing/2014/main" id="{F4AF69C1-8DEA-C44F-97C0-B5EDE7EE466C}"/>
                  </a:ext>
                </a:extLst>
              </p:cNvPr>
              <p:cNvSpPr>
                <a:spLocks noGrp="1" noRot="1" noChangeAspect="1" noMove="1" noResize="1" noEditPoints="1" noAdjustHandles="1" noChangeArrowheads="1" noChangeShapeType="1" noTextEdit="1"/>
              </p:cNvSpPr>
              <p:nvPr>
                <p:ph idx="1"/>
              </p:nvPr>
            </p:nvSpPr>
            <p:spPr>
              <a:xfrm>
                <a:off x="677334" y="2769586"/>
                <a:ext cx="8596668" cy="3880773"/>
              </a:xfrm>
              <a:blipFill>
                <a:blip r:embed="rId3"/>
                <a:stretch>
                  <a:fillRect t="-326"/>
                </a:stretch>
              </a:blipFill>
            </p:spPr>
            <p:txBody>
              <a:bodyPr/>
              <a:lstStyle/>
              <a:p>
                <a:r>
                  <a:rPr lang="en-US">
                    <a:noFill/>
                  </a:rPr>
                  <a:t> </a:t>
                </a:r>
              </a:p>
            </p:txBody>
          </p:sp>
        </mc:Fallback>
      </mc:AlternateContent>
      <p:pic>
        <p:nvPicPr>
          <p:cNvPr id="24" name="Content Placeholder 12">
            <a:extLst>
              <a:ext uri="{FF2B5EF4-FFF2-40B4-BE49-F238E27FC236}">
                <a16:creationId xmlns:a16="http://schemas.microsoft.com/office/drawing/2014/main" id="{9CA900F9-9086-CE48-A139-16B95A262FF2}"/>
              </a:ext>
            </a:extLst>
          </p:cNvPr>
          <p:cNvPicPr>
            <a:picLocks noChangeAspect="1"/>
          </p:cNvPicPr>
          <p:nvPr/>
        </p:nvPicPr>
        <p:blipFill>
          <a:blip r:embed="rId4"/>
          <a:stretch>
            <a:fillRect/>
          </a:stretch>
        </p:blipFill>
        <p:spPr>
          <a:xfrm>
            <a:off x="6408397" y="2074874"/>
            <a:ext cx="2437316" cy="2382173"/>
          </a:xfrm>
          <a:prstGeom prst="rect">
            <a:avLst/>
          </a:prstGeom>
        </p:spPr>
      </p:pic>
      <p:cxnSp>
        <p:nvCxnSpPr>
          <p:cNvPr id="26" name="Straight Arrow Connector 25">
            <a:extLst>
              <a:ext uri="{FF2B5EF4-FFF2-40B4-BE49-F238E27FC236}">
                <a16:creationId xmlns:a16="http://schemas.microsoft.com/office/drawing/2014/main" id="{EC2C9F4F-5310-754E-A99B-BBFC5046311F}"/>
              </a:ext>
            </a:extLst>
          </p:cNvPr>
          <p:cNvCxnSpPr>
            <a:cxnSpLocks/>
            <a:stCxn id="28" idx="2"/>
          </p:cNvCxnSpPr>
          <p:nvPr/>
        </p:nvCxnSpPr>
        <p:spPr>
          <a:xfrm>
            <a:off x="6575259" y="1680878"/>
            <a:ext cx="497892" cy="4990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6448868E-A4CF-6543-9E20-2FF9BFA96EAE}"/>
              </a:ext>
            </a:extLst>
          </p:cNvPr>
          <p:cNvSpPr txBox="1"/>
          <p:nvPr/>
        </p:nvSpPr>
        <p:spPr>
          <a:xfrm>
            <a:off x="6077366" y="1311546"/>
            <a:ext cx="995785" cy="369332"/>
          </a:xfrm>
          <a:prstGeom prst="rect">
            <a:avLst/>
          </a:prstGeom>
          <a:noFill/>
        </p:spPr>
        <p:txBody>
          <a:bodyPr wrap="none" rtlCol="0">
            <a:spAutoFit/>
          </a:bodyPr>
          <a:lstStyle/>
          <a:p>
            <a:r>
              <a:rPr lang="en-US" dirty="0"/>
              <a:t>neutron</a:t>
            </a:r>
          </a:p>
        </p:txBody>
      </p:sp>
      <p:cxnSp>
        <p:nvCxnSpPr>
          <p:cNvPr id="32" name="Straight Arrow Connector 31">
            <a:extLst>
              <a:ext uri="{FF2B5EF4-FFF2-40B4-BE49-F238E27FC236}">
                <a16:creationId xmlns:a16="http://schemas.microsoft.com/office/drawing/2014/main" id="{8A8EBC1A-C148-B944-876D-B8918FE38E5F}"/>
              </a:ext>
            </a:extLst>
          </p:cNvPr>
          <p:cNvCxnSpPr>
            <a:cxnSpLocks/>
            <a:stCxn id="33" idx="2"/>
          </p:cNvCxnSpPr>
          <p:nvPr/>
        </p:nvCxnSpPr>
        <p:spPr>
          <a:xfrm flipH="1">
            <a:off x="8175812" y="1682832"/>
            <a:ext cx="669902" cy="4951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2F7C270D-D80E-E746-B5A7-B67E62190D5D}"/>
              </a:ext>
            </a:extLst>
          </p:cNvPr>
          <p:cNvSpPr txBox="1"/>
          <p:nvPr/>
        </p:nvSpPr>
        <p:spPr>
          <a:xfrm>
            <a:off x="8411941" y="1313500"/>
            <a:ext cx="867545" cy="369332"/>
          </a:xfrm>
          <a:prstGeom prst="rect">
            <a:avLst/>
          </a:prstGeom>
          <a:noFill/>
        </p:spPr>
        <p:txBody>
          <a:bodyPr wrap="none" rtlCol="0">
            <a:spAutoFit/>
          </a:bodyPr>
          <a:lstStyle/>
          <a:p>
            <a:r>
              <a:rPr lang="en-US" dirty="0"/>
              <a:t>proton</a:t>
            </a:r>
          </a:p>
        </p:txBody>
      </p:sp>
      <p:sp>
        <p:nvSpPr>
          <p:cNvPr id="36" name="TextBox 35">
            <a:extLst>
              <a:ext uri="{FF2B5EF4-FFF2-40B4-BE49-F238E27FC236}">
                <a16:creationId xmlns:a16="http://schemas.microsoft.com/office/drawing/2014/main" id="{2420E096-7403-DA46-A875-210FE0F5C9AB}"/>
              </a:ext>
            </a:extLst>
          </p:cNvPr>
          <p:cNvSpPr txBox="1"/>
          <p:nvPr/>
        </p:nvSpPr>
        <p:spPr>
          <a:xfrm>
            <a:off x="6981668" y="4457047"/>
            <a:ext cx="1329210" cy="369332"/>
          </a:xfrm>
          <a:prstGeom prst="rect">
            <a:avLst/>
          </a:prstGeom>
          <a:noFill/>
        </p:spPr>
        <p:txBody>
          <a:bodyPr wrap="none" rtlCol="0">
            <a:spAutoFit/>
          </a:bodyPr>
          <a:lstStyle/>
          <a:p>
            <a:r>
              <a:rPr lang="en-US" baseline="30000" dirty="0"/>
              <a:t>46</a:t>
            </a:r>
            <a:r>
              <a:rPr lang="en-US" dirty="0"/>
              <a:t>Ar nucleus</a:t>
            </a:r>
          </a:p>
        </p:txBody>
      </p:sp>
      <p:sp>
        <p:nvSpPr>
          <p:cNvPr id="37" name="TextBox 36">
            <a:extLst>
              <a:ext uri="{FF2B5EF4-FFF2-40B4-BE49-F238E27FC236}">
                <a16:creationId xmlns:a16="http://schemas.microsoft.com/office/drawing/2014/main" id="{EBEF7A02-704F-2A4D-9ED1-E05680547833}"/>
              </a:ext>
            </a:extLst>
          </p:cNvPr>
          <p:cNvSpPr txBox="1"/>
          <p:nvPr/>
        </p:nvSpPr>
        <p:spPr>
          <a:xfrm>
            <a:off x="6503382" y="4795556"/>
            <a:ext cx="2247346" cy="338554"/>
          </a:xfrm>
          <a:prstGeom prst="rect">
            <a:avLst/>
          </a:prstGeom>
          <a:noFill/>
        </p:spPr>
        <p:txBody>
          <a:bodyPr wrap="none" rtlCol="0">
            <a:spAutoFit/>
          </a:bodyPr>
          <a:lstStyle/>
          <a:p>
            <a:r>
              <a:rPr lang="en-US" sz="1600" dirty="0"/>
              <a:t>Image: Jack Taylor ‘18</a:t>
            </a:r>
          </a:p>
        </p:txBody>
      </p:sp>
      <p:sp>
        <p:nvSpPr>
          <p:cNvPr id="4" name="Slide Number Placeholder 3">
            <a:extLst>
              <a:ext uri="{FF2B5EF4-FFF2-40B4-BE49-F238E27FC236}">
                <a16:creationId xmlns:a16="http://schemas.microsoft.com/office/drawing/2014/main" id="{82C1F9D9-2E2A-5E46-94BC-E32CB931A4DD}"/>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4108124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7E5E4-584B-014E-B52A-D50913F148DD}"/>
              </a:ext>
            </a:extLst>
          </p:cNvPr>
          <p:cNvSpPr>
            <a:spLocks noGrp="1"/>
          </p:cNvSpPr>
          <p:nvPr>
            <p:ph type="title"/>
          </p:nvPr>
        </p:nvSpPr>
        <p:spPr>
          <a:xfrm>
            <a:off x="677334" y="1004047"/>
            <a:ext cx="8596668" cy="1320800"/>
          </a:xfrm>
        </p:spPr>
        <p:txBody>
          <a:bodyPr/>
          <a:lstStyle/>
          <a:p>
            <a:r>
              <a:rPr lang="en-US" dirty="0">
                <a:latin typeface="Century" panose="02040604050505020304" pitchFamily="18" charset="0"/>
              </a:rPr>
              <a:t>Differential Evolution – Recombination</a:t>
            </a:r>
          </a:p>
        </p:txBody>
      </p:sp>
      <p:sp>
        <p:nvSpPr>
          <p:cNvPr id="4" name="Oval 3">
            <a:extLst>
              <a:ext uri="{FF2B5EF4-FFF2-40B4-BE49-F238E27FC236}">
                <a16:creationId xmlns:a16="http://schemas.microsoft.com/office/drawing/2014/main" id="{7F3C5B55-A9D8-0E45-89C1-E01DF2A351CB}"/>
              </a:ext>
            </a:extLst>
          </p:cNvPr>
          <p:cNvSpPr/>
          <p:nvPr/>
        </p:nvSpPr>
        <p:spPr>
          <a:xfrm>
            <a:off x="3568150" y="270744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5" name="Oval 4">
            <a:extLst>
              <a:ext uri="{FF2B5EF4-FFF2-40B4-BE49-F238E27FC236}">
                <a16:creationId xmlns:a16="http://schemas.microsoft.com/office/drawing/2014/main" id="{C03A3465-C7DD-044F-A3A3-A67CE4BCAA7A}"/>
              </a:ext>
            </a:extLst>
          </p:cNvPr>
          <p:cNvSpPr/>
          <p:nvPr/>
        </p:nvSpPr>
        <p:spPr>
          <a:xfrm>
            <a:off x="3382620" y="389049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 name="Oval 5">
            <a:extLst>
              <a:ext uri="{FF2B5EF4-FFF2-40B4-BE49-F238E27FC236}">
                <a16:creationId xmlns:a16="http://schemas.microsoft.com/office/drawing/2014/main" id="{A46F765F-1249-0941-BB94-3AE46DF68E12}"/>
              </a:ext>
            </a:extLst>
          </p:cNvPr>
          <p:cNvSpPr/>
          <p:nvPr/>
        </p:nvSpPr>
        <p:spPr>
          <a:xfrm>
            <a:off x="5113684" y="4854476"/>
            <a:ext cx="185530" cy="1855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Oval 6">
            <a:extLst>
              <a:ext uri="{FF2B5EF4-FFF2-40B4-BE49-F238E27FC236}">
                <a16:creationId xmlns:a16="http://schemas.microsoft.com/office/drawing/2014/main" id="{32909820-96A1-E440-94EE-684C0C72E607}"/>
              </a:ext>
            </a:extLst>
          </p:cNvPr>
          <p:cNvSpPr/>
          <p:nvPr/>
        </p:nvSpPr>
        <p:spPr>
          <a:xfrm>
            <a:off x="6316845" y="466894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 name="Oval 7">
            <a:extLst>
              <a:ext uri="{FF2B5EF4-FFF2-40B4-BE49-F238E27FC236}">
                <a16:creationId xmlns:a16="http://schemas.microsoft.com/office/drawing/2014/main" id="{6570B39C-2E6E-F243-A5A7-43341C31A596}"/>
              </a:ext>
            </a:extLst>
          </p:cNvPr>
          <p:cNvSpPr/>
          <p:nvPr/>
        </p:nvSpPr>
        <p:spPr>
          <a:xfrm>
            <a:off x="4028661" y="219988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Oval 8">
            <a:extLst>
              <a:ext uri="{FF2B5EF4-FFF2-40B4-BE49-F238E27FC236}">
                <a16:creationId xmlns:a16="http://schemas.microsoft.com/office/drawing/2014/main" id="{BAE63DC8-82B6-0949-9EA3-2CCBE08BC2B7}"/>
              </a:ext>
            </a:extLst>
          </p:cNvPr>
          <p:cNvSpPr/>
          <p:nvPr/>
        </p:nvSpPr>
        <p:spPr>
          <a:xfrm>
            <a:off x="7215809" y="3752849"/>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 name="Oval 9">
            <a:extLst>
              <a:ext uri="{FF2B5EF4-FFF2-40B4-BE49-F238E27FC236}">
                <a16:creationId xmlns:a16="http://schemas.microsoft.com/office/drawing/2014/main" id="{B4F8150A-7209-1F43-AD44-F5C14BE45522}"/>
              </a:ext>
            </a:extLst>
          </p:cNvPr>
          <p:cNvSpPr/>
          <p:nvPr/>
        </p:nvSpPr>
        <p:spPr>
          <a:xfrm>
            <a:off x="5919580" y="299599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 name="Oval 10">
            <a:extLst>
              <a:ext uri="{FF2B5EF4-FFF2-40B4-BE49-F238E27FC236}">
                <a16:creationId xmlns:a16="http://schemas.microsoft.com/office/drawing/2014/main" id="{00201BC1-45DE-D444-A117-C590E540C886}"/>
              </a:ext>
            </a:extLst>
          </p:cNvPr>
          <p:cNvSpPr/>
          <p:nvPr/>
        </p:nvSpPr>
        <p:spPr>
          <a:xfrm>
            <a:off x="4403036" y="2931887"/>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2" name="Oval 11">
            <a:extLst>
              <a:ext uri="{FF2B5EF4-FFF2-40B4-BE49-F238E27FC236}">
                <a16:creationId xmlns:a16="http://schemas.microsoft.com/office/drawing/2014/main" id="{D7C06F3A-7ECC-4B43-BBC7-0B979B818D62}"/>
              </a:ext>
            </a:extLst>
          </p:cNvPr>
          <p:cNvSpPr/>
          <p:nvPr/>
        </p:nvSpPr>
        <p:spPr>
          <a:xfrm>
            <a:off x="4963244" y="2531696"/>
            <a:ext cx="185530" cy="185530"/>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 name="Oval 12">
            <a:extLst>
              <a:ext uri="{FF2B5EF4-FFF2-40B4-BE49-F238E27FC236}">
                <a16:creationId xmlns:a16="http://schemas.microsoft.com/office/drawing/2014/main" id="{89A909EA-95F6-7C43-95EF-09ADF5344D7E}"/>
              </a:ext>
            </a:extLst>
          </p:cNvPr>
          <p:cNvSpPr/>
          <p:nvPr/>
        </p:nvSpPr>
        <p:spPr>
          <a:xfrm>
            <a:off x="4028661" y="3419572"/>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E6921FA1-BAD3-7C47-A157-DBC7EA152098}"/>
              </a:ext>
            </a:extLst>
          </p:cNvPr>
          <p:cNvSpPr/>
          <p:nvPr/>
        </p:nvSpPr>
        <p:spPr>
          <a:xfrm>
            <a:off x="4200939" y="4119257"/>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 name="Oval 14">
            <a:extLst>
              <a:ext uri="{FF2B5EF4-FFF2-40B4-BE49-F238E27FC236}">
                <a16:creationId xmlns:a16="http://schemas.microsoft.com/office/drawing/2014/main" id="{D6A39120-2F32-8649-A596-76E36D6AD645}"/>
              </a:ext>
            </a:extLst>
          </p:cNvPr>
          <p:cNvSpPr/>
          <p:nvPr/>
        </p:nvSpPr>
        <p:spPr>
          <a:xfrm>
            <a:off x="6072808" y="3752849"/>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Oval 15">
            <a:extLst>
              <a:ext uri="{FF2B5EF4-FFF2-40B4-BE49-F238E27FC236}">
                <a16:creationId xmlns:a16="http://schemas.microsoft.com/office/drawing/2014/main" id="{2EDBF329-C74C-CA49-A3C7-8D5AE9C632DA}"/>
              </a:ext>
            </a:extLst>
          </p:cNvPr>
          <p:cNvSpPr/>
          <p:nvPr/>
        </p:nvSpPr>
        <p:spPr>
          <a:xfrm>
            <a:off x="2599388" y="336127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Oval 16">
            <a:extLst>
              <a:ext uri="{FF2B5EF4-FFF2-40B4-BE49-F238E27FC236}">
                <a16:creationId xmlns:a16="http://schemas.microsoft.com/office/drawing/2014/main" id="{76EB7961-8B79-C74A-95A4-C29EEA803928}"/>
              </a:ext>
            </a:extLst>
          </p:cNvPr>
          <p:cNvSpPr/>
          <p:nvPr/>
        </p:nvSpPr>
        <p:spPr>
          <a:xfrm>
            <a:off x="5420139" y="4207051"/>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73425E6D-8CD6-A84C-90BC-E3909AB61DE5}"/>
              </a:ext>
            </a:extLst>
          </p:cNvPr>
          <p:cNvSpPr/>
          <p:nvPr/>
        </p:nvSpPr>
        <p:spPr>
          <a:xfrm>
            <a:off x="3937857" y="4947241"/>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Oval 18">
            <a:extLst>
              <a:ext uri="{FF2B5EF4-FFF2-40B4-BE49-F238E27FC236}">
                <a16:creationId xmlns:a16="http://schemas.microsoft.com/office/drawing/2014/main" id="{8C8DF94D-E9DB-D449-8612-00AF2B278BC9}"/>
              </a:ext>
            </a:extLst>
          </p:cNvPr>
          <p:cNvSpPr/>
          <p:nvPr/>
        </p:nvSpPr>
        <p:spPr>
          <a:xfrm>
            <a:off x="6675785" y="317919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Oval 19">
            <a:extLst>
              <a:ext uri="{FF2B5EF4-FFF2-40B4-BE49-F238E27FC236}">
                <a16:creationId xmlns:a16="http://schemas.microsoft.com/office/drawing/2014/main" id="{4C5FB5C2-E680-6E47-ABB0-2B10A5677D13}"/>
              </a:ext>
            </a:extLst>
          </p:cNvPr>
          <p:cNvSpPr/>
          <p:nvPr/>
        </p:nvSpPr>
        <p:spPr>
          <a:xfrm>
            <a:off x="6316845" y="2399983"/>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Oval 20">
            <a:extLst>
              <a:ext uri="{FF2B5EF4-FFF2-40B4-BE49-F238E27FC236}">
                <a16:creationId xmlns:a16="http://schemas.microsoft.com/office/drawing/2014/main" id="{6CF7E80B-C2F5-8348-A475-67A4B3D6ED62}"/>
              </a:ext>
            </a:extLst>
          </p:cNvPr>
          <p:cNvSpPr/>
          <p:nvPr/>
        </p:nvSpPr>
        <p:spPr>
          <a:xfrm>
            <a:off x="4575702" y="3779746"/>
            <a:ext cx="185530" cy="1855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3" name="Straight Arrow Connector 22">
            <a:extLst>
              <a:ext uri="{FF2B5EF4-FFF2-40B4-BE49-F238E27FC236}">
                <a16:creationId xmlns:a16="http://schemas.microsoft.com/office/drawing/2014/main" id="{53F34CCB-BA70-F142-9F1B-E7DC5D437B28}"/>
              </a:ext>
            </a:extLst>
          </p:cNvPr>
          <p:cNvCxnSpPr>
            <a:stCxn id="21" idx="5"/>
          </p:cNvCxnSpPr>
          <p:nvPr/>
        </p:nvCxnSpPr>
        <p:spPr>
          <a:xfrm>
            <a:off x="4734062" y="3938106"/>
            <a:ext cx="414712" cy="9163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4632A89-DB91-F343-A3A6-40F33BD5812C}"/>
              </a:ext>
            </a:extLst>
          </p:cNvPr>
          <p:cNvSpPr txBox="1"/>
          <p:nvPr/>
        </p:nvSpPr>
        <p:spPr>
          <a:xfrm>
            <a:off x="4588566" y="2161500"/>
            <a:ext cx="894797" cy="369332"/>
          </a:xfrm>
          <a:prstGeom prst="rect">
            <a:avLst/>
          </a:prstGeom>
          <a:noFill/>
        </p:spPr>
        <p:txBody>
          <a:bodyPr wrap="none" rtlCol="0">
            <a:spAutoFit/>
          </a:bodyPr>
          <a:lstStyle/>
          <a:p>
            <a:r>
              <a:rPr lang="en-US" dirty="0">
                <a:latin typeface="Century" panose="02040604050505020304" pitchFamily="18" charset="0"/>
              </a:rPr>
              <a:t>parent</a:t>
            </a:r>
          </a:p>
        </p:txBody>
      </p:sp>
      <p:sp>
        <p:nvSpPr>
          <p:cNvPr id="3" name="Slide Number Placeholder 2">
            <a:extLst>
              <a:ext uri="{FF2B5EF4-FFF2-40B4-BE49-F238E27FC236}">
                <a16:creationId xmlns:a16="http://schemas.microsoft.com/office/drawing/2014/main" id="{58CB0A6E-F1DE-8A43-A791-04FA73E388FD}"/>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
        <p:nvSpPr>
          <p:cNvPr id="24" name="TextBox 23">
            <a:extLst>
              <a:ext uri="{FF2B5EF4-FFF2-40B4-BE49-F238E27FC236}">
                <a16:creationId xmlns:a16="http://schemas.microsoft.com/office/drawing/2014/main" id="{A255C894-C556-254E-B205-B7FC3CFF8996}"/>
              </a:ext>
            </a:extLst>
          </p:cNvPr>
          <p:cNvSpPr txBox="1"/>
          <p:nvPr/>
        </p:nvSpPr>
        <p:spPr>
          <a:xfrm>
            <a:off x="5306588" y="4947241"/>
            <a:ext cx="898003" cy="646331"/>
          </a:xfrm>
          <a:prstGeom prst="rect">
            <a:avLst/>
          </a:prstGeom>
          <a:noFill/>
        </p:spPr>
        <p:txBody>
          <a:bodyPr wrap="none" rtlCol="0">
            <a:spAutoFit/>
          </a:bodyPr>
          <a:lstStyle/>
          <a:p>
            <a:r>
              <a:rPr lang="en-US" dirty="0">
                <a:latin typeface="Century" panose="02040604050505020304" pitchFamily="18" charset="0"/>
              </a:rPr>
              <a:t>target </a:t>
            </a:r>
          </a:p>
          <a:p>
            <a:r>
              <a:rPr lang="en-US" dirty="0">
                <a:latin typeface="Century" panose="02040604050505020304" pitchFamily="18" charset="0"/>
              </a:rPr>
              <a:t>vector</a:t>
            </a:r>
          </a:p>
        </p:txBody>
      </p:sp>
    </p:spTree>
    <p:extLst>
      <p:ext uri="{BB962C8B-B14F-4D97-AF65-F5344CB8AC3E}">
        <p14:creationId xmlns:p14="http://schemas.microsoft.com/office/powerpoint/2010/main" val="3873567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7E5E4-584B-014E-B52A-D50913F148DD}"/>
              </a:ext>
            </a:extLst>
          </p:cNvPr>
          <p:cNvSpPr>
            <a:spLocks noGrp="1"/>
          </p:cNvSpPr>
          <p:nvPr>
            <p:ph type="title"/>
          </p:nvPr>
        </p:nvSpPr>
        <p:spPr>
          <a:xfrm>
            <a:off x="677334" y="1004047"/>
            <a:ext cx="8596668" cy="1320800"/>
          </a:xfrm>
        </p:spPr>
        <p:txBody>
          <a:bodyPr/>
          <a:lstStyle/>
          <a:p>
            <a:r>
              <a:rPr lang="en-US" dirty="0">
                <a:latin typeface="Century" panose="02040604050505020304" pitchFamily="18" charset="0"/>
              </a:rPr>
              <a:t>Differential Evolution – Recombination</a:t>
            </a:r>
          </a:p>
        </p:txBody>
      </p:sp>
      <p:sp>
        <p:nvSpPr>
          <p:cNvPr id="4" name="Oval 3">
            <a:extLst>
              <a:ext uri="{FF2B5EF4-FFF2-40B4-BE49-F238E27FC236}">
                <a16:creationId xmlns:a16="http://schemas.microsoft.com/office/drawing/2014/main" id="{7F3C5B55-A9D8-0E45-89C1-E01DF2A351CB}"/>
              </a:ext>
            </a:extLst>
          </p:cNvPr>
          <p:cNvSpPr/>
          <p:nvPr/>
        </p:nvSpPr>
        <p:spPr>
          <a:xfrm>
            <a:off x="3568150" y="270744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5" name="Oval 4">
            <a:extLst>
              <a:ext uri="{FF2B5EF4-FFF2-40B4-BE49-F238E27FC236}">
                <a16:creationId xmlns:a16="http://schemas.microsoft.com/office/drawing/2014/main" id="{C03A3465-C7DD-044F-A3A3-A67CE4BCAA7A}"/>
              </a:ext>
            </a:extLst>
          </p:cNvPr>
          <p:cNvSpPr/>
          <p:nvPr/>
        </p:nvSpPr>
        <p:spPr>
          <a:xfrm>
            <a:off x="3382620" y="389049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 name="Oval 5">
            <a:extLst>
              <a:ext uri="{FF2B5EF4-FFF2-40B4-BE49-F238E27FC236}">
                <a16:creationId xmlns:a16="http://schemas.microsoft.com/office/drawing/2014/main" id="{A46F765F-1249-0941-BB94-3AE46DF68E12}"/>
              </a:ext>
            </a:extLst>
          </p:cNvPr>
          <p:cNvSpPr/>
          <p:nvPr/>
        </p:nvSpPr>
        <p:spPr>
          <a:xfrm>
            <a:off x="5113684" y="4854476"/>
            <a:ext cx="185530" cy="1855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Oval 6">
            <a:extLst>
              <a:ext uri="{FF2B5EF4-FFF2-40B4-BE49-F238E27FC236}">
                <a16:creationId xmlns:a16="http://schemas.microsoft.com/office/drawing/2014/main" id="{32909820-96A1-E440-94EE-684C0C72E607}"/>
              </a:ext>
            </a:extLst>
          </p:cNvPr>
          <p:cNvSpPr/>
          <p:nvPr/>
        </p:nvSpPr>
        <p:spPr>
          <a:xfrm>
            <a:off x="6316845" y="466894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 name="Oval 7">
            <a:extLst>
              <a:ext uri="{FF2B5EF4-FFF2-40B4-BE49-F238E27FC236}">
                <a16:creationId xmlns:a16="http://schemas.microsoft.com/office/drawing/2014/main" id="{6570B39C-2E6E-F243-A5A7-43341C31A596}"/>
              </a:ext>
            </a:extLst>
          </p:cNvPr>
          <p:cNvSpPr/>
          <p:nvPr/>
        </p:nvSpPr>
        <p:spPr>
          <a:xfrm>
            <a:off x="4028661" y="219988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Oval 8">
            <a:extLst>
              <a:ext uri="{FF2B5EF4-FFF2-40B4-BE49-F238E27FC236}">
                <a16:creationId xmlns:a16="http://schemas.microsoft.com/office/drawing/2014/main" id="{BAE63DC8-82B6-0949-9EA3-2CCBE08BC2B7}"/>
              </a:ext>
            </a:extLst>
          </p:cNvPr>
          <p:cNvSpPr/>
          <p:nvPr/>
        </p:nvSpPr>
        <p:spPr>
          <a:xfrm>
            <a:off x="7215809" y="3752849"/>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 name="Oval 9">
            <a:extLst>
              <a:ext uri="{FF2B5EF4-FFF2-40B4-BE49-F238E27FC236}">
                <a16:creationId xmlns:a16="http://schemas.microsoft.com/office/drawing/2014/main" id="{B4F8150A-7209-1F43-AD44-F5C14BE45522}"/>
              </a:ext>
            </a:extLst>
          </p:cNvPr>
          <p:cNvSpPr/>
          <p:nvPr/>
        </p:nvSpPr>
        <p:spPr>
          <a:xfrm>
            <a:off x="5919580" y="299599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 name="Oval 10">
            <a:extLst>
              <a:ext uri="{FF2B5EF4-FFF2-40B4-BE49-F238E27FC236}">
                <a16:creationId xmlns:a16="http://schemas.microsoft.com/office/drawing/2014/main" id="{00201BC1-45DE-D444-A117-C590E540C886}"/>
              </a:ext>
            </a:extLst>
          </p:cNvPr>
          <p:cNvSpPr/>
          <p:nvPr/>
        </p:nvSpPr>
        <p:spPr>
          <a:xfrm>
            <a:off x="4403036" y="2931887"/>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2" name="Oval 11">
            <a:extLst>
              <a:ext uri="{FF2B5EF4-FFF2-40B4-BE49-F238E27FC236}">
                <a16:creationId xmlns:a16="http://schemas.microsoft.com/office/drawing/2014/main" id="{D7C06F3A-7ECC-4B43-BBC7-0B979B818D62}"/>
              </a:ext>
            </a:extLst>
          </p:cNvPr>
          <p:cNvSpPr/>
          <p:nvPr/>
        </p:nvSpPr>
        <p:spPr>
          <a:xfrm>
            <a:off x="4963244" y="2531696"/>
            <a:ext cx="185530" cy="185530"/>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 name="Oval 12">
            <a:extLst>
              <a:ext uri="{FF2B5EF4-FFF2-40B4-BE49-F238E27FC236}">
                <a16:creationId xmlns:a16="http://schemas.microsoft.com/office/drawing/2014/main" id="{89A909EA-95F6-7C43-95EF-09ADF5344D7E}"/>
              </a:ext>
            </a:extLst>
          </p:cNvPr>
          <p:cNvSpPr/>
          <p:nvPr/>
        </p:nvSpPr>
        <p:spPr>
          <a:xfrm>
            <a:off x="4028661" y="3419572"/>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E6921FA1-BAD3-7C47-A157-DBC7EA152098}"/>
              </a:ext>
            </a:extLst>
          </p:cNvPr>
          <p:cNvSpPr/>
          <p:nvPr/>
        </p:nvSpPr>
        <p:spPr>
          <a:xfrm>
            <a:off x="4200939" y="4119257"/>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 name="Oval 14">
            <a:extLst>
              <a:ext uri="{FF2B5EF4-FFF2-40B4-BE49-F238E27FC236}">
                <a16:creationId xmlns:a16="http://schemas.microsoft.com/office/drawing/2014/main" id="{D6A39120-2F32-8649-A596-76E36D6AD645}"/>
              </a:ext>
            </a:extLst>
          </p:cNvPr>
          <p:cNvSpPr/>
          <p:nvPr/>
        </p:nvSpPr>
        <p:spPr>
          <a:xfrm>
            <a:off x="6072808" y="3752849"/>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Oval 15">
            <a:extLst>
              <a:ext uri="{FF2B5EF4-FFF2-40B4-BE49-F238E27FC236}">
                <a16:creationId xmlns:a16="http://schemas.microsoft.com/office/drawing/2014/main" id="{2EDBF329-C74C-CA49-A3C7-8D5AE9C632DA}"/>
              </a:ext>
            </a:extLst>
          </p:cNvPr>
          <p:cNvSpPr/>
          <p:nvPr/>
        </p:nvSpPr>
        <p:spPr>
          <a:xfrm>
            <a:off x="2599388" y="336127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Oval 16">
            <a:extLst>
              <a:ext uri="{FF2B5EF4-FFF2-40B4-BE49-F238E27FC236}">
                <a16:creationId xmlns:a16="http://schemas.microsoft.com/office/drawing/2014/main" id="{76EB7961-8B79-C74A-95A4-C29EEA803928}"/>
              </a:ext>
            </a:extLst>
          </p:cNvPr>
          <p:cNvSpPr/>
          <p:nvPr/>
        </p:nvSpPr>
        <p:spPr>
          <a:xfrm>
            <a:off x="5420139" y="4207051"/>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73425E6D-8CD6-A84C-90BC-E3909AB61DE5}"/>
              </a:ext>
            </a:extLst>
          </p:cNvPr>
          <p:cNvSpPr/>
          <p:nvPr/>
        </p:nvSpPr>
        <p:spPr>
          <a:xfrm>
            <a:off x="3937857" y="4947241"/>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Oval 18">
            <a:extLst>
              <a:ext uri="{FF2B5EF4-FFF2-40B4-BE49-F238E27FC236}">
                <a16:creationId xmlns:a16="http://schemas.microsoft.com/office/drawing/2014/main" id="{8C8DF94D-E9DB-D449-8612-00AF2B278BC9}"/>
              </a:ext>
            </a:extLst>
          </p:cNvPr>
          <p:cNvSpPr/>
          <p:nvPr/>
        </p:nvSpPr>
        <p:spPr>
          <a:xfrm>
            <a:off x="6675785" y="317919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Oval 19">
            <a:extLst>
              <a:ext uri="{FF2B5EF4-FFF2-40B4-BE49-F238E27FC236}">
                <a16:creationId xmlns:a16="http://schemas.microsoft.com/office/drawing/2014/main" id="{4C5FB5C2-E680-6E47-ABB0-2B10A5677D13}"/>
              </a:ext>
            </a:extLst>
          </p:cNvPr>
          <p:cNvSpPr/>
          <p:nvPr/>
        </p:nvSpPr>
        <p:spPr>
          <a:xfrm>
            <a:off x="6316845" y="2399983"/>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Oval 20">
            <a:extLst>
              <a:ext uri="{FF2B5EF4-FFF2-40B4-BE49-F238E27FC236}">
                <a16:creationId xmlns:a16="http://schemas.microsoft.com/office/drawing/2014/main" id="{6CF7E80B-C2F5-8348-A475-67A4B3D6ED62}"/>
              </a:ext>
            </a:extLst>
          </p:cNvPr>
          <p:cNvSpPr/>
          <p:nvPr/>
        </p:nvSpPr>
        <p:spPr>
          <a:xfrm>
            <a:off x="4575702" y="3779746"/>
            <a:ext cx="185530" cy="1855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23" name="Straight Arrow Connector 22">
            <a:extLst>
              <a:ext uri="{FF2B5EF4-FFF2-40B4-BE49-F238E27FC236}">
                <a16:creationId xmlns:a16="http://schemas.microsoft.com/office/drawing/2014/main" id="{53F34CCB-BA70-F142-9F1B-E7DC5D437B28}"/>
              </a:ext>
            </a:extLst>
          </p:cNvPr>
          <p:cNvCxnSpPr>
            <a:stCxn id="21" idx="5"/>
          </p:cNvCxnSpPr>
          <p:nvPr/>
        </p:nvCxnSpPr>
        <p:spPr>
          <a:xfrm>
            <a:off x="4734062" y="3938106"/>
            <a:ext cx="414712" cy="9163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3C64CEA-BB05-AE48-B402-AEAD3F2580DE}"/>
              </a:ext>
            </a:extLst>
          </p:cNvPr>
          <p:cNvSpPr/>
          <p:nvPr/>
        </p:nvSpPr>
        <p:spPr>
          <a:xfrm>
            <a:off x="4891221" y="4431167"/>
            <a:ext cx="185530" cy="18553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05B85891-49BC-4A4F-BDA8-06B4A51B152E}"/>
              </a:ext>
            </a:extLst>
          </p:cNvPr>
          <p:cNvSpPr txBox="1"/>
          <p:nvPr/>
        </p:nvSpPr>
        <p:spPr>
          <a:xfrm>
            <a:off x="4322883" y="4484280"/>
            <a:ext cx="705642" cy="369332"/>
          </a:xfrm>
          <a:prstGeom prst="rect">
            <a:avLst/>
          </a:prstGeom>
          <a:noFill/>
        </p:spPr>
        <p:txBody>
          <a:bodyPr wrap="none" rtlCol="0">
            <a:spAutoFit/>
          </a:bodyPr>
          <a:lstStyle/>
          <a:p>
            <a:r>
              <a:rPr lang="en-US" dirty="0">
                <a:latin typeface="Century" panose="02040604050505020304" pitchFamily="18" charset="0"/>
              </a:rPr>
              <a:t>child</a:t>
            </a:r>
          </a:p>
        </p:txBody>
      </p:sp>
      <p:sp>
        <p:nvSpPr>
          <p:cNvPr id="24" name="TextBox 23">
            <a:extLst>
              <a:ext uri="{FF2B5EF4-FFF2-40B4-BE49-F238E27FC236}">
                <a16:creationId xmlns:a16="http://schemas.microsoft.com/office/drawing/2014/main" id="{1816D280-FAF6-244B-84EC-69E9039C19C6}"/>
              </a:ext>
            </a:extLst>
          </p:cNvPr>
          <p:cNvSpPr txBox="1"/>
          <p:nvPr/>
        </p:nvSpPr>
        <p:spPr>
          <a:xfrm>
            <a:off x="4588566" y="2161500"/>
            <a:ext cx="894797" cy="369332"/>
          </a:xfrm>
          <a:prstGeom prst="rect">
            <a:avLst/>
          </a:prstGeom>
          <a:noFill/>
        </p:spPr>
        <p:txBody>
          <a:bodyPr wrap="none" rtlCol="0">
            <a:spAutoFit/>
          </a:bodyPr>
          <a:lstStyle/>
          <a:p>
            <a:r>
              <a:rPr lang="en-US" dirty="0">
                <a:latin typeface="Century" panose="02040604050505020304" pitchFamily="18" charset="0"/>
              </a:rPr>
              <a:t>parent</a:t>
            </a:r>
          </a:p>
        </p:txBody>
      </p:sp>
      <p:sp>
        <p:nvSpPr>
          <p:cNvPr id="25" name="Slide Number Placeholder 24">
            <a:extLst>
              <a:ext uri="{FF2B5EF4-FFF2-40B4-BE49-F238E27FC236}">
                <a16:creationId xmlns:a16="http://schemas.microsoft.com/office/drawing/2014/main" id="{C81A5DF0-7EA1-034B-9190-094646366A99}"/>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34839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7E5E4-584B-014E-B52A-D50913F148DD}"/>
              </a:ext>
            </a:extLst>
          </p:cNvPr>
          <p:cNvSpPr>
            <a:spLocks noGrp="1"/>
          </p:cNvSpPr>
          <p:nvPr>
            <p:ph type="title"/>
          </p:nvPr>
        </p:nvSpPr>
        <p:spPr>
          <a:xfrm>
            <a:off x="677334" y="1004047"/>
            <a:ext cx="8596668" cy="1320800"/>
          </a:xfrm>
        </p:spPr>
        <p:txBody>
          <a:bodyPr/>
          <a:lstStyle/>
          <a:p>
            <a:r>
              <a:rPr lang="en-US" dirty="0">
                <a:latin typeface="Century" panose="02040604050505020304" pitchFamily="18" charset="0"/>
              </a:rPr>
              <a:t>Differential Evolution – Selection</a:t>
            </a:r>
          </a:p>
        </p:txBody>
      </p:sp>
      <p:sp>
        <p:nvSpPr>
          <p:cNvPr id="4" name="Oval 3">
            <a:extLst>
              <a:ext uri="{FF2B5EF4-FFF2-40B4-BE49-F238E27FC236}">
                <a16:creationId xmlns:a16="http://schemas.microsoft.com/office/drawing/2014/main" id="{7F3C5B55-A9D8-0E45-89C1-E01DF2A351CB}"/>
              </a:ext>
            </a:extLst>
          </p:cNvPr>
          <p:cNvSpPr/>
          <p:nvPr/>
        </p:nvSpPr>
        <p:spPr>
          <a:xfrm>
            <a:off x="3568150" y="270744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5" name="Oval 4">
            <a:extLst>
              <a:ext uri="{FF2B5EF4-FFF2-40B4-BE49-F238E27FC236}">
                <a16:creationId xmlns:a16="http://schemas.microsoft.com/office/drawing/2014/main" id="{C03A3465-C7DD-044F-A3A3-A67CE4BCAA7A}"/>
              </a:ext>
            </a:extLst>
          </p:cNvPr>
          <p:cNvSpPr/>
          <p:nvPr/>
        </p:nvSpPr>
        <p:spPr>
          <a:xfrm>
            <a:off x="3382620" y="389049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 name="Oval 5">
            <a:extLst>
              <a:ext uri="{FF2B5EF4-FFF2-40B4-BE49-F238E27FC236}">
                <a16:creationId xmlns:a16="http://schemas.microsoft.com/office/drawing/2014/main" id="{A46F765F-1249-0941-BB94-3AE46DF68E12}"/>
              </a:ext>
            </a:extLst>
          </p:cNvPr>
          <p:cNvSpPr/>
          <p:nvPr/>
        </p:nvSpPr>
        <p:spPr>
          <a:xfrm>
            <a:off x="5113684" y="4854476"/>
            <a:ext cx="185530" cy="18553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Oval 6">
            <a:extLst>
              <a:ext uri="{FF2B5EF4-FFF2-40B4-BE49-F238E27FC236}">
                <a16:creationId xmlns:a16="http://schemas.microsoft.com/office/drawing/2014/main" id="{32909820-96A1-E440-94EE-684C0C72E607}"/>
              </a:ext>
            </a:extLst>
          </p:cNvPr>
          <p:cNvSpPr/>
          <p:nvPr/>
        </p:nvSpPr>
        <p:spPr>
          <a:xfrm>
            <a:off x="6316845" y="4668946"/>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 name="Oval 7">
            <a:extLst>
              <a:ext uri="{FF2B5EF4-FFF2-40B4-BE49-F238E27FC236}">
                <a16:creationId xmlns:a16="http://schemas.microsoft.com/office/drawing/2014/main" id="{6570B39C-2E6E-F243-A5A7-43341C31A596}"/>
              </a:ext>
            </a:extLst>
          </p:cNvPr>
          <p:cNvSpPr/>
          <p:nvPr/>
        </p:nvSpPr>
        <p:spPr>
          <a:xfrm>
            <a:off x="4028661" y="219988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Oval 8">
            <a:extLst>
              <a:ext uri="{FF2B5EF4-FFF2-40B4-BE49-F238E27FC236}">
                <a16:creationId xmlns:a16="http://schemas.microsoft.com/office/drawing/2014/main" id="{BAE63DC8-82B6-0949-9EA3-2CCBE08BC2B7}"/>
              </a:ext>
            </a:extLst>
          </p:cNvPr>
          <p:cNvSpPr/>
          <p:nvPr/>
        </p:nvSpPr>
        <p:spPr>
          <a:xfrm>
            <a:off x="7215809" y="3752849"/>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 name="Oval 9">
            <a:extLst>
              <a:ext uri="{FF2B5EF4-FFF2-40B4-BE49-F238E27FC236}">
                <a16:creationId xmlns:a16="http://schemas.microsoft.com/office/drawing/2014/main" id="{B4F8150A-7209-1F43-AD44-F5C14BE45522}"/>
              </a:ext>
            </a:extLst>
          </p:cNvPr>
          <p:cNvSpPr/>
          <p:nvPr/>
        </p:nvSpPr>
        <p:spPr>
          <a:xfrm>
            <a:off x="5919580" y="299599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 name="Oval 10">
            <a:extLst>
              <a:ext uri="{FF2B5EF4-FFF2-40B4-BE49-F238E27FC236}">
                <a16:creationId xmlns:a16="http://schemas.microsoft.com/office/drawing/2014/main" id="{00201BC1-45DE-D444-A117-C590E540C886}"/>
              </a:ext>
            </a:extLst>
          </p:cNvPr>
          <p:cNvSpPr/>
          <p:nvPr/>
        </p:nvSpPr>
        <p:spPr>
          <a:xfrm>
            <a:off x="4403036" y="2931887"/>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3" name="Oval 12">
            <a:extLst>
              <a:ext uri="{FF2B5EF4-FFF2-40B4-BE49-F238E27FC236}">
                <a16:creationId xmlns:a16="http://schemas.microsoft.com/office/drawing/2014/main" id="{89A909EA-95F6-7C43-95EF-09ADF5344D7E}"/>
              </a:ext>
            </a:extLst>
          </p:cNvPr>
          <p:cNvSpPr/>
          <p:nvPr/>
        </p:nvSpPr>
        <p:spPr>
          <a:xfrm>
            <a:off x="4028661" y="3419572"/>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E6921FA1-BAD3-7C47-A157-DBC7EA152098}"/>
              </a:ext>
            </a:extLst>
          </p:cNvPr>
          <p:cNvSpPr/>
          <p:nvPr/>
        </p:nvSpPr>
        <p:spPr>
          <a:xfrm>
            <a:off x="4200939" y="4119257"/>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 name="Oval 14">
            <a:extLst>
              <a:ext uri="{FF2B5EF4-FFF2-40B4-BE49-F238E27FC236}">
                <a16:creationId xmlns:a16="http://schemas.microsoft.com/office/drawing/2014/main" id="{D6A39120-2F32-8649-A596-76E36D6AD645}"/>
              </a:ext>
            </a:extLst>
          </p:cNvPr>
          <p:cNvSpPr/>
          <p:nvPr/>
        </p:nvSpPr>
        <p:spPr>
          <a:xfrm>
            <a:off x="6072808" y="3752849"/>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Oval 15">
            <a:extLst>
              <a:ext uri="{FF2B5EF4-FFF2-40B4-BE49-F238E27FC236}">
                <a16:creationId xmlns:a16="http://schemas.microsoft.com/office/drawing/2014/main" id="{2EDBF329-C74C-CA49-A3C7-8D5AE9C632DA}"/>
              </a:ext>
            </a:extLst>
          </p:cNvPr>
          <p:cNvSpPr/>
          <p:nvPr/>
        </p:nvSpPr>
        <p:spPr>
          <a:xfrm>
            <a:off x="2599388" y="336127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Oval 16">
            <a:extLst>
              <a:ext uri="{FF2B5EF4-FFF2-40B4-BE49-F238E27FC236}">
                <a16:creationId xmlns:a16="http://schemas.microsoft.com/office/drawing/2014/main" id="{76EB7961-8B79-C74A-95A4-C29EEA803928}"/>
              </a:ext>
            </a:extLst>
          </p:cNvPr>
          <p:cNvSpPr/>
          <p:nvPr/>
        </p:nvSpPr>
        <p:spPr>
          <a:xfrm>
            <a:off x="5420139" y="4207051"/>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73425E6D-8CD6-A84C-90BC-E3909AB61DE5}"/>
              </a:ext>
            </a:extLst>
          </p:cNvPr>
          <p:cNvSpPr/>
          <p:nvPr/>
        </p:nvSpPr>
        <p:spPr>
          <a:xfrm>
            <a:off x="3937857" y="4947241"/>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Oval 18">
            <a:extLst>
              <a:ext uri="{FF2B5EF4-FFF2-40B4-BE49-F238E27FC236}">
                <a16:creationId xmlns:a16="http://schemas.microsoft.com/office/drawing/2014/main" id="{8C8DF94D-E9DB-D449-8612-00AF2B278BC9}"/>
              </a:ext>
            </a:extLst>
          </p:cNvPr>
          <p:cNvSpPr/>
          <p:nvPr/>
        </p:nvSpPr>
        <p:spPr>
          <a:xfrm>
            <a:off x="6675785" y="3179198"/>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Oval 19">
            <a:extLst>
              <a:ext uri="{FF2B5EF4-FFF2-40B4-BE49-F238E27FC236}">
                <a16:creationId xmlns:a16="http://schemas.microsoft.com/office/drawing/2014/main" id="{4C5FB5C2-E680-6E47-ABB0-2B10A5677D13}"/>
              </a:ext>
            </a:extLst>
          </p:cNvPr>
          <p:cNvSpPr/>
          <p:nvPr/>
        </p:nvSpPr>
        <p:spPr>
          <a:xfrm>
            <a:off x="6316845" y="2399983"/>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Oval 20">
            <a:extLst>
              <a:ext uri="{FF2B5EF4-FFF2-40B4-BE49-F238E27FC236}">
                <a16:creationId xmlns:a16="http://schemas.microsoft.com/office/drawing/2014/main" id="{6CF7E80B-C2F5-8348-A475-67A4B3D6ED62}"/>
              </a:ext>
            </a:extLst>
          </p:cNvPr>
          <p:cNvSpPr/>
          <p:nvPr/>
        </p:nvSpPr>
        <p:spPr>
          <a:xfrm>
            <a:off x="4575702" y="3779746"/>
            <a:ext cx="185530" cy="18553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Oval 21">
            <a:extLst>
              <a:ext uri="{FF2B5EF4-FFF2-40B4-BE49-F238E27FC236}">
                <a16:creationId xmlns:a16="http://schemas.microsoft.com/office/drawing/2014/main" id="{B3C64CEA-BB05-AE48-B402-AEAD3F2580DE}"/>
              </a:ext>
            </a:extLst>
          </p:cNvPr>
          <p:cNvSpPr/>
          <p:nvPr/>
        </p:nvSpPr>
        <p:spPr>
          <a:xfrm>
            <a:off x="4891221" y="4431167"/>
            <a:ext cx="185530" cy="18553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TextBox 22">
            <a:extLst>
              <a:ext uri="{FF2B5EF4-FFF2-40B4-BE49-F238E27FC236}">
                <a16:creationId xmlns:a16="http://schemas.microsoft.com/office/drawing/2014/main" id="{228F4FFA-CEA9-2440-9DE2-964DA314F92F}"/>
              </a:ext>
            </a:extLst>
          </p:cNvPr>
          <p:cNvSpPr txBox="1"/>
          <p:nvPr/>
        </p:nvSpPr>
        <p:spPr>
          <a:xfrm>
            <a:off x="4322883" y="4484280"/>
            <a:ext cx="705642" cy="369332"/>
          </a:xfrm>
          <a:prstGeom prst="rect">
            <a:avLst/>
          </a:prstGeom>
          <a:noFill/>
        </p:spPr>
        <p:txBody>
          <a:bodyPr wrap="none" rtlCol="0">
            <a:spAutoFit/>
          </a:bodyPr>
          <a:lstStyle/>
          <a:p>
            <a:r>
              <a:rPr lang="en-US" dirty="0">
                <a:latin typeface="Century" panose="02040604050505020304" pitchFamily="18" charset="0"/>
              </a:rPr>
              <a:t>child</a:t>
            </a:r>
          </a:p>
        </p:txBody>
      </p:sp>
      <p:sp>
        <p:nvSpPr>
          <p:cNvPr id="3" name="Slide Number Placeholder 2">
            <a:extLst>
              <a:ext uri="{FF2B5EF4-FFF2-40B4-BE49-F238E27FC236}">
                <a16:creationId xmlns:a16="http://schemas.microsoft.com/office/drawing/2014/main" id="{615BAA6F-1A2F-4E4C-AA86-183185A6A7D9}"/>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10551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453D4-6484-1243-BA24-AFB1E3BC066E}"/>
              </a:ext>
            </a:extLst>
          </p:cNvPr>
          <p:cNvSpPr>
            <a:spLocks noGrp="1"/>
          </p:cNvSpPr>
          <p:nvPr>
            <p:ph type="title"/>
          </p:nvPr>
        </p:nvSpPr>
        <p:spPr>
          <a:xfrm>
            <a:off x="677334" y="786400"/>
            <a:ext cx="8596668" cy="657654"/>
          </a:xfrm>
        </p:spPr>
        <p:txBody>
          <a:bodyPr/>
          <a:lstStyle/>
          <a:p>
            <a:r>
              <a:rPr lang="en-US" dirty="0">
                <a:latin typeface="Century" panose="02040604050505020304" pitchFamily="18" charset="0"/>
              </a:rPr>
              <a:t>Basin Hopping</a:t>
            </a:r>
          </a:p>
        </p:txBody>
      </p:sp>
      <p:sp>
        <p:nvSpPr>
          <p:cNvPr id="14" name="Freeform 13">
            <a:extLst>
              <a:ext uri="{FF2B5EF4-FFF2-40B4-BE49-F238E27FC236}">
                <a16:creationId xmlns:a16="http://schemas.microsoft.com/office/drawing/2014/main" id="{2B25A11E-05CC-2D4D-A732-18EDC3712370}"/>
              </a:ext>
            </a:extLst>
          </p:cNvPr>
          <p:cNvSpPr/>
          <p:nvPr/>
        </p:nvSpPr>
        <p:spPr>
          <a:xfrm>
            <a:off x="1257300" y="2012949"/>
            <a:ext cx="8172450" cy="4212562"/>
          </a:xfrm>
          <a:custGeom>
            <a:avLst/>
            <a:gdLst>
              <a:gd name="connsiteX0" fmla="*/ 0 w 8172450"/>
              <a:gd name="connsiteY0" fmla="*/ 2063751 h 4212562"/>
              <a:gd name="connsiteX1" fmla="*/ 685800 w 8172450"/>
              <a:gd name="connsiteY1" fmla="*/ 3263901 h 4212562"/>
              <a:gd name="connsiteX2" fmla="*/ 1409700 w 8172450"/>
              <a:gd name="connsiteY2" fmla="*/ 1435101 h 4212562"/>
              <a:gd name="connsiteX3" fmla="*/ 2305050 w 8172450"/>
              <a:gd name="connsiteY3" fmla="*/ 2730501 h 4212562"/>
              <a:gd name="connsiteX4" fmla="*/ 3200400 w 8172450"/>
              <a:gd name="connsiteY4" fmla="*/ 2025651 h 4212562"/>
              <a:gd name="connsiteX5" fmla="*/ 5086350 w 8172450"/>
              <a:gd name="connsiteY5" fmla="*/ 4178301 h 4212562"/>
              <a:gd name="connsiteX6" fmla="*/ 5695950 w 8172450"/>
              <a:gd name="connsiteY6" fmla="*/ 6351 h 4212562"/>
              <a:gd name="connsiteX7" fmla="*/ 6477000 w 8172450"/>
              <a:gd name="connsiteY7" fmla="*/ 3206751 h 4212562"/>
              <a:gd name="connsiteX8" fmla="*/ 8172450 w 8172450"/>
              <a:gd name="connsiteY8" fmla="*/ 2273301 h 421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72450" h="4212562">
                <a:moveTo>
                  <a:pt x="0" y="2063751"/>
                </a:moveTo>
                <a:cubicBezTo>
                  <a:pt x="225425" y="2716213"/>
                  <a:pt x="450850" y="3368676"/>
                  <a:pt x="685800" y="3263901"/>
                </a:cubicBezTo>
                <a:cubicBezTo>
                  <a:pt x="920750" y="3159126"/>
                  <a:pt x="1139825" y="1524001"/>
                  <a:pt x="1409700" y="1435101"/>
                </a:cubicBezTo>
                <a:cubicBezTo>
                  <a:pt x="1679575" y="1346201"/>
                  <a:pt x="2006600" y="2632076"/>
                  <a:pt x="2305050" y="2730501"/>
                </a:cubicBezTo>
                <a:cubicBezTo>
                  <a:pt x="2603500" y="2828926"/>
                  <a:pt x="2736850" y="1784351"/>
                  <a:pt x="3200400" y="2025651"/>
                </a:cubicBezTo>
                <a:cubicBezTo>
                  <a:pt x="3663950" y="2266951"/>
                  <a:pt x="4670425" y="4514851"/>
                  <a:pt x="5086350" y="4178301"/>
                </a:cubicBezTo>
                <a:cubicBezTo>
                  <a:pt x="5502275" y="3841751"/>
                  <a:pt x="5464175" y="168276"/>
                  <a:pt x="5695950" y="6351"/>
                </a:cubicBezTo>
                <a:cubicBezTo>
                  <a:pt x="5927725" y="-155574"/>
                  <a:pt x="6064250" y="2828926"/>
                  <a:pt x="6477000" y="3206751"/>
                </a:cubicBezTo>
                <a:cubicBezTo>
                  <a:pt x="6889750" y="3584576"/>
                  <a:pt x="7858125" y="2444751"/>
                  <a:pt x="8172450" y="2273301"/>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15" name="Oval 14">
            <a:extLst>
              <a:ext uri="{FF2B5EF4-FFF2-40B4-BE49-F238E27FC236}">
                <a16:creationId xmlns:a16="http://schemas.microsoft.com/office/drawing/2014/main" id="{35717638-6E32-7949-A4BA-1EA5B36790CE}"/>
              </a:ext>
            </a:extLst>
          </p:cNvPr>
          <p:cNvSpPr/>
          <p:nvPr/>
        </p:nvSpPr>
        <p:spPr>
          <a:xfrm>
            <a:off x="2912166" y="3664543"/>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32" name="Straight Arrow Connector 31">
            <a:extLst>
              <a:ext uri="{FF2B5EF4-FFF2-40B4-BE49-F238E27FC236}">
                <a16:creationId xmlns:a16="http://schemas.microsoft.com/office/drawing/2014/main" id="{DB707001-2790-A141-92EF-564211C8823B}"/>
              </a:ext>
            </a:extLst>
          </p:cNvPr>
          <p:cNvCxnSpPr>
            <a:cxnSpLocks/>
          </p:cNvCxnSpPr>
          <p:nvPr/>
        </p:nvCxnSpPr>
        <p:spPr>
          <a:xfrm flipV="1">
            <a:off x="677334" y="1833418"/>
            <a:ext cx="0" cy="4584920"/>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CAEC4C96-B248-1445-A8F0-109B5E4073C2}"/>
              </a:ext>
            </a:extLst>
          </p:cNvPr>
          <p:cNvCxnSpPr>
            <a:cxnSpLocks/>
          </p:cNvCxnSpPr>
          <p:nvPr/>
        </p:nvCxnSpPr>
        <p:spPr>
          <a:xfrm flipV="1">
            <a:off x="677334" y="6418337"/>
            <a:ext cx="8847666" cy="1"/>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sp>
        <p:nvSpPr>
          <p:cNvPr id="37" name="TextBox 36">
            <a:extLst>
              <a:ext uri="{FF2B5EF4-FFF2-40B4-BE49-F238E27FC236}">
                <a16:creationId xmlns:a16="http://schemas.microsoft.com/office/drawing/2014/main" id="{E951111D-A00B-064C-8E16-962C7920D402}"/>
              </a:ext>
            </a:extLst>
          </p:cNvPr>
          <p:cNvSpPr txBox="1"/>
          <p:nvPr/>
        </p:nvSpPr>
        <p:spPr>
          <a:xfrm>
            <a:off x="5219700" y="6400800"/>
            <a:ext cx="300082" cy="369332"/>
          </a:xfrm>
          <a:prstGeom prst="rect">
            <a:avLst/>
          </a:prstGeom>
          <a:noFill/>
        </p:spPr>
        <p:txBody>
          <a:bodyPr wrap="square" rtlCol="0">
            <a:spAutoFit/>
          </a:bodyPr>
          <a:lstStyle/>
          <a:p>
            <a:r>
              <a:rPr lang="en-US" dirty="0"/>
              <a:t>x</a:t>
            </a:r>
          </a:p>
        </p:txBody>
      </p:sp>
      <p:sp>
        <p:nvSpPr>
          <p:cNvPr id="38" name="TextBox 37">
            <a:extLst>
              <a:ext uri="{FF2B5EF4-FFF2-40B4-BE49-F238E27FC236}">
                <a16:creationId xmlns:a16="http://schemas.microsoft.com/office/drawing/2014/main" id="{2A8EA82C-545B-D347-AB54-EB61CE7A3E0D}"/>
              </a:ext>
            </a:extLst>
          </p:cNvPr>
          <p:cNvSpPr txBox="1"/>
          <p:nvPr/>
        </p:nvSpPr>
        <p:spPr>
          <a:xfrm>
            <a:off x="122374" y="3850073"/>
            <a:ext cx="554960" cy="369332"/>
          </a:xfrm>
          <a:prstGeom prst="rect">
            <a:avLst/>
          </a:prstGeom>
          <a:noFill/>
        </p:spPr>
        <p:txBody>
          <a:bodyPr wrap="square" rtlCol="0">
            <a:spAutoFit/>
          </a:bodyPr>
          <a:lstStyle/>
          <a:p>
            <a:r>
              <a:rPr lang="en-US" dirty="0"/>
              <a:t>f(x)</a:t>
            </a:r>
          </a:p>
        </p:txBody>
      </p:sp>
      <p:sp>
        <p:nvSpPr>
          <p:cNvPr id="9" name="Oval 8">
            <a:extLst>
              <a:ext uri="{FF2B5EF4-FFF2-40B4-BE49-F238E27FC236}">
                <a16:creationId xmlns:a16="http://schemas.microsoft.com/office/drawing/2014/main" id="{224AD007-6829-9F4D-AA4E-3C8A9B7F99E3}"/>
              </a:ext>
            </a:extLst>
          </p:cNvPr>
          <p:cNvSpPr/>
          <p:nvPr/>
        </p:nvSpPr>
        <p:spPr>
          <a:xfrm>
            <a:off x="3502716" y="4559893"/>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0" name="Straight Arrow Connector 9">
            <a:extLst>
              <a:ext uri="{FF2B5EF4-FFF2-40B4-BE49-F238E27FC236}">
                <a16:creationId xmlns:a16="http://schemas.microsoft.com/office/drawing/2014/main" id="{126843D5-10AA-AD44-89A6-C40EBE51D24C}"/>
              </a:ext>
            </a:extLst>
          </p:cNvPr>
          <p:cNvCxnSpPr>
            <a:cxnSpLocks/>
          </p:cNvCxnSpPr>
          <p:nvPr/>
        </p:nvCxnSpPr>
        <p:spPr>
          <a:xfrm>
            <a:off x="3121142" y="3896965"/>
            <a:ext cx="347870" cy="61457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a:extLst>
              <a:ext uri="{FF2B5EF4-FFF2-40B4-BE49-F238E27FC236}">
                <a16:creationId xmlns:a16="http://schemas.microsoft.com/office/drawing/2014/main" id="{AD4BF182-CF3E-4241-BD36-E922CF2A8A8C}"/>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12456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37" grpId="0"/>
      <p:bldP spid="38"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453D4-6484-1243-BA24-AFB1E3BC066E}"/>
              </a:ext>
            </a:extLst>
          </p:cNvPr>
          <p:cNvSpPr>
            <a:spLocks noGrp="1"/>
          </p:cNvSpPr>
          <p:nvPr>
            <p:ph type="title"/>
          </p:nvPr>
        </p:nvSpPr>
        <p:spPr>
          <a:xfrm>
            <a:off x="677334" y="1175764"/>
            <a:ext cx="8596668" cy="657654"/>
          </a:xfrm>
        </p:spPr>
        <p:txBody>
          <a:bodyPr/>
          <a:lstStyle/>
          <a:p>
            <a:r>
              <a:rPr lang="en-US" dirty="0">
                <a:latin typeface="Century" panose="02040604050505020304" pitchFamily="18" charset="0"/>
              </a:rPr>
              <a:t>Basin Hopping</a:t>
            </a:r>
          </a:p>
        </p:txBody>
      </p:sp>
      <p:sp>
        <p:nvSpPr>
          <p:cNvPr id="14" name="Freeform 13">
            <a:extLst>
              <a:ext uri="{FF2B5EF4-FFF2-40B4-BE49-F238E27FC236}">
                <a16:creationId xmlns:a16="http://schemas.microsoft.com/office/drawing/2014/main" id="{2B25A11E-05CC-2D4D-A732-18EDC3712370}"/>
              </a:ext>
            </a:extLst>
          </p:cNvPr>
          <p:cNvSpPr/>
          <p:nvPr/>
        </p:nvSpPr>
        <p:spPr>
          <a:xfrm>
            <a:off x="1257300" y="2012949"/>
            <a:ext cx="8172450" cy="4212562"/>
          </a:xfrm>
          <a:custGeom>
            <a:avLst/>
            <a:gdLst>
              <a:gd name="connsiteX0" fmla="*/ 0 w 8172450"/>
              <a:gd name="connsiteY0" fmla="*/ 2063751 h 4212562"/>
              <a:gd name="connsiteX1" fmla="*/ 685800 w 8172450"/>
              <a:gd name="connsiteY1" fmla="*/ 3263901 h 4212562"/>
              <a:gd name="connsiteX2" fmla="*/ 1409700 w 8172450"/>
              <a:gd name="connsiteY2" fmla="*/ 1435101 h 4212562"/>
              <a:gd name="connsiteX3" fmla="*/ 2305050 w 8172450"/>
              <a:gd name="connsiteY3" fmla="*/ 2730501 h 4212562"/>
              <a:gd name="connsiteX4" fmla="*/ 3200400 w 8172450"/>
              <a:gd name="connsiteY4" fmla="*/ 2025651 h 4212562"/>
              <a:gd name="connsiteX5" fmla="*/ 5086350 w 8172450"/>
              <a:gd name="connsiteY5" fmla="*/ 4178301 h 4212562"/>
              <a:gd name="connsiteX6" fmla="*/ 5695950 w 8172450"/>
              <a:gd name="connsiteY6" fmla="*/ 6351 h 4212562"/>
              <a:gd name="connsiteX7" fmla="*/ 6477000 w 8172450"/>
              <a:gd name="connsiteY7" fmla="*/ 3206751 h 4212562"/>
              <a:gd name="connsiteX8" fmla="*/ 8172450 w 8172450"/>
              <a:gd name="connsiteY8" fmla="*/ 2273301 h 421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72450" h="4212562">
                <a:moveTo>
                  <a:pt x="0" y="2063751"/>
                </a:moveTo>
                <a:cubicBezTo>
                  <a:pt x="225425" y="2716213"/>
                  <a:pt x="450850" y="3368676"/>
                  <a:pt x="685800" y="3263901"/>
                </a:cubicBezTo>
                <a:cubicBezTo>
                  <a:pt x="920750" y="3159126"/>
                  <a:pt x="1139825" y="1524001"/>
                  <a:pt x="1409700" y="1435101"/>
                </a:cubicBezTo>
                <a:cubicBezTo>
                  <a:pt x="1679575" y="1346201"/>
                  <a:pt x="2006600" y="2632076"/>
                  <a:pt x="2305050" y="2730501"/>
                </a:cubicBezTo>
                <a:cubicBezTo>
                  <a:pt x="2603500" y="2828926"/>
                  <a:pt x="2736850" y="1784351"/>
                  <a:pt x="3200400" y="2025651"/>
                </a:cubicBezTo>
                <a:cubicBezTo>
                  <a:pt x="3663950" y="2266951"/>
                  <a:pt x="4670425" y="4514851"/>
                  <a:pt x="5086350" y="4178301"/>
                </a:cubicBezTo>
                <a:cubicBezTo>
                  <a:pt x="5502275" y="3841751"/>
                  <a:pt x="5464175" y="168276"/>
                  <a:pt x="5695950" y="6351"/>
                </a:cubicBezTo>
                <a:cubicBezTo>
                  <a:pt x="5927725" y="-155574"/>
                  <a:pt x="6064250" y="2828926"/>
                  <a:pt x="6477000" y="3206751"/>
                </a:cubicBezTo>
                <a:cubicBezTo>
                  <a:pt x="6889750" y="3584576"/>
                  <a:pt x="7858125" y="2444751"/>
                  <a:pt x="8172450" y="2273301"/>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2C6EAC03-A4D0-0743-8FFB-7FF027AAE289}"/>
              </a:ext>
            </a:extLst>
          </p:cNvPr>
          <p:cNvCxnSpPr>
            <a:cxnSpLocks/>
          </p:cNvCxnSpPr>
          <p:nvPr/>
        </p:nvCxnSpPr>
        <p:spPr>
          <a:xfrm flipV="1">
            <a:off x="677334" y="1833418"/>
            <a:ext cx="0" cy="4584920"/>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710A10D1-ACF0-8745-96F2-FDDFA3E8B554}"/>
              </a:ext>
            </a:extLst>
          </p:cNvPr>
          <p:cNvCxnSpPr>
            <a:cxnSpLocks/>
          </p:cNvCxnSpPr>
          <p:nvPr/>
        </p:nvCxnSpPr>
        <p:spPr>
          <a:xfrm flipV="1">
            <a:off x="677334" y="6400800"/>
            <a:ext cx="9171516" cy="17537"/>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EA4F0C0D-4D09-604F-B490-052BF6E111E1}"/>
              </a:ext>
            </a:extLst>
          </p:cNvPr>
          <p:cNvSpPr txBox="1"/>
          <p:nvPr/>
        </p:nvSpPr>
        <p:spPr>
          <a:xfrm>
            <a:off x="5219700" y="6400800"/>
            <a:ext cx="300082" cy="369332"/>
          </a:xfrm>
          <a:prstGeom prst="rect">
            <a:avLst/>
          </a:prstGeom>
          <a:noFill/>
        </p:spPr>
        <p:txBody>
          <a:bodyPr wrap="none" rtlCol="0">
            <a:spAutoFit/>
          </a:bodyPr>
          <a:lstStyle/>
          <a:p>
            <a:r>
              <a:rPr lang="en-US" dirty="0"/>
              <a:t>x</a:t>
            </a:r>
          </a:p>
        </p:txBody>
      </p:sp>
      <p:sp>
        <p:nvSpPr>
          <p:cNvPr id="19" name="TextBox 18">
            <a:extLst>
              <a:ext uri="{FF2B5EF4-FFF2-40B4-BE49-F238E27FC236}">
                <a16:creationId xmlns:a16="http://schemas.microsoft.com/office/drawing/2014/main" id="{378D9DDC-E422-2A4A-8B27-2FB121B189A7}"/>
              </a:ext>
            </a:extLst>
          </p:cNvPr>
          <p:cNvSpPr txBox="1"/>
          <p:nvPr/>
        </p:nvSpPr>
        <p:spPr>
          <a:xfrm>
            <a:off x="122374" y="3850073"/>
            <a:ext cx="554960" cy="369332"/>
          </a:xfrm>
          <a:prstGeom prst="rect">
            <a:avLst/>
          </a:prstGeom>
          <a:noFill/>
        </p:spPr>
        <p:txBody>
          <a:bodyPr wrap="none" rtlCol="0">
            <a:spAutoFit/>
          </a:bodyPr>
          <a:lstStyle/>
          <a:p>
            <a:r>
              <a:rPr lang="en-US" dirty="0"/>
              <a:t>f(x)</a:t>
            </a:r>
          </a:p>
        </p:txBody>
      </p:sp>
      <p:sp>
        <p:nvSpPr>
          <p:cNvPr id="10" name="Oval 9">
            <a:extLst>
              <a:ext uri="{FF2B5EF4-FFF2-40B4-BE49-F238E27FC236}">
                <a16:creationId xmlns:a16="http://schemas.microsoft.com/office/drawing/2014/main" id="{0A3BF7D2-9C6B-FE48-8BAB-3F8A0648E6F5}"/>
              </a:ext>
            </a:extLst>
          </p:cNvPr>
          <p:cNvSpPr/>
          <p:nvPr/>
        </p:nvSpPr>
        <p:spPr>
          <a:xfrm>
            <a:off x="3502716" y="4559893"/>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1" name="Straight Arrow Connector 10">
            <a:extLst>
              <a:ext uri="{FF2B5EF4-FFF2-40B4-BE49-F238E27FC236}">
                <a16:creationId xmlns:a16="http://schemas.microsoft.com/office/drawing/2014/main" id="{1EE5CE65-F983-A247-91C3-D845462BDFC4}"/>
              </a:ext>
            </a:extLst>
          </p:cNvPr>
          <p:cNvCxnSpPr>
            <a:cxnSpLocks/>
          </p:cNvCxnSpPr>
          <p:nvPr/>
        </p:nvCxnSpPr>
        <p:spPr>
          <a:xfrm flipV="1">
            <a:off x="3688246" y="3012684"/>
            <a:ext cx="2807804" cy="14574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Oval 11">
            <a:extLst>
              <a:ext uri="{FF2B5EF4-FFF2-40B4-BE49-F238E27FC236}">
                <a16:creationId xmlns:a16="http://schemas.microsoft.com/office/drawing/2014/main" id="{A187A8F0-B99C-2744-A912-12B2E005F328}"/>
              </a:ext>
            </a:extLst>
          </p:cNvPr>
          <p:cNvSpPr/>
          <p:nvPr/>
        </p:nvSpPr>
        <p:spPr>
          <a:xfrm>
            <a:off x="6640996" y="282715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 name="Slide Number Placeholder 2">
            <a:extLst>
              <a:ext uri="{FF2B5EF4-FFF2-40B4-BE49-F238E27FC236}">
                <a16:creationId xmlns:a16="http://schemas.microsoft.com/office/drawing/2014/main" id="{83B7F268-AD56-9A4E-BAA0-970CD798A0F8}"/>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2033282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453D4-6484-1243-BA24-AFB1E3BC066E}"/>
              </a:ext>
            </a:extLst>
          </p:cNvPr>
          <p:cNvSpPr>
            <a:spLocks noGrp="1"/>
          </p:cNvSpPr>
          <p:nvPr>
            <p:ph type="title"/>
          </p:nvPr>
        </p:nvSpPr>
        <p:spPr>
          <a:xfrm>
            <a:off x="677334" y="1175764"/>
            <a:ext cx="8596668" cy="657654"/>
          </a:xfrm>
        </p:spPr>
        <p:txBody>
          <a:bodyPr/>
          <a:lstStyle/>
          <a:p>
            <a:r>
              <a:rPr lang="en-US" dirty="0">
                <a:latin typeface="Century" panose="02040604050505020304" pitchFamily="18" charset="0"/>
              </a:rPr>
              <a:t>Basin Hopping</a:t>
            </a:r>
          </a:p>
        </p:txBody>
      </p:sp>
      <p:sp>
        <p:nvSpPr>
          <p:cNvPr id="14" name="Freeform 13">
            <a:extLst>
              <a:ext uri="{FF2B5EF4-FFF2-40B4-BE49-F238E27FC236}">
                <a16:creationId xmlns:a16="http://schemas.microsoft.com/office/drawing/2014/main" id="{2B25A11E-05CC-2D4D-A732-18EDC3712370}"/>
              </a:ext>
            </a:extLst>
          </p:cNvPr>
          <p:cNvSpPr/>
          <p:nvPr/>
        </p:nvSpPr>
        <p:spPr>
          <a:xfrm>
            <a:off x="1257300" y="2012949"/>
            <a:ext cx="8172450" cy="4212562"/>
          </a:xfrm>
          <a:custGeom>
            <a:avLst/>
            <a:gdLst>
              <a:gd name="connsiteX0" fmla="*/ 0 w 8172450"/>
              <a:gd name="connsiteY0" fmla="*/ 2063751 h 4212562"/>
              <a:gd name="connsiteX1" fmla="*/ 685800 w 8172450"/>
              <a:gd name="connsiteY1" fmla="*/ 3263901 h 4212562"/>
              <a:gd name="connsiteX2" fmla="*/ 1409700 w 8172450"/>
              <a:gd name="connsiteY2" fmla="*/ 1435101 h 4212562"/>
              <a:gd name="connsiteX3" fmla="*/ 2305050 w 8172450"/>
              <a:gd name="connsiteY3" fmla="*/ 2730501 h 4212562"/>
              <a:gd name="connsiteX4" fmla="*/ 3200400 w 8172450"/>
              <a:gd name="connsiteY4" fmla="*/ 2025651 h 4212562"/>
              <a:gd name="connsiteX5" fmla="*/ 5086350 w 8172450"/>
              <a:gd name="connsiteY5" fmla="*/ 4178301 h 4212562"/>
              <a:gd name="connsiteX6" fmla="*/ 5695950 w 8172450"/>
              <a:gd name="connsiteY6" fmla="*/ 6351 h 4212562"/>
              <a:gd name="connsiteX7" fmla="*/ 6477000 w 8172450"/>
              <a:gd name="connsiteY7" fmla="*/ 3206751 h 4212562"/>
              <a:gd name="connsiteX8" fmla="*/ 8172450 w 8172450"/>
              <a:gd name="connsiteY8" fmla="*/ 2273301 h 421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72450" h="4212562">
                <a:moveTo>
                  <a:pt x="0" y="2063751"/>
                </a:moveTo>
                <a:cubicBezTo>
                  <a:pt x="225425" y="2716213"/>
                  <a:pt x="450850" y="3368676"/>
                  <a:pt x="685800" y="3263901"/>
                </a:cubicBezTo>
                <a:cubicBezTo>
                  <a:pt x="920750" y="3159126"/>
                  <a:pt x="1139825" y="1524001"/>
                  <a:pt x="1409700" y="1435101"/>
                </a:cubicBezTo>
                <a:cubicBezTo>
                  <a:pt x="1679575" y="1346201"/>
                  <a:pt x="2006600" y="2632076"/>
                  <a:pt x="2305050" y="2730501"/>
                </a:cubicBezTo>
                <a:cubicBezTo>
                  <a:pt x="2603500" y="2828926"/>
                  <a:pt x="2736850" y="1784351"/>
                  <a:pt x="3200400" y="2025651"/>
                </a:cubicBezTo>
                <a:cubicBezTo>
                  <a:pt x="3663950" y="2266951"/>
                  <a:pt x="4670425" y="4514851"/>
                  <a:pt x="5086350" y="4178301"/>
                </a:cubicBezTo>
                <a:cubicBezTo>
                  <a:pt x="5502275" y="3841751"/>
                  <a:pt x="5464175" y="168276"/>
                  <a:pt x="5695950" y="6351"/>
                </a:cubicBezTo>
                <a:cubicBezTo>
                  <a:pt x="5927725" y="-155574"/>
                  <a:pt x="6064250" y="2828926"/>
                  <a:pt x="6477000" y="3206751"/>
                </a:cubicBezTo>
                <a:cubicBezTo>
                  <a:pt x="6889750" y="3584576"/>
                  <a:pt x="7858125" y="2444751"/>
                  <a:pt x="8172450" y="2273301"/>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2C6EAC03-A4D0-0743-8FFB-7FF027AAE289}"/>
              </a:ext>
            </a:extLst>
          </p:cNvPr>
          <p:cNvCxnSpPr>
            <a:cxnSpLocks/>
          </p:cNvCxnSpPr>
          <p:nvPr/>
        </p:nvCxnSpPr>
        <p:spPr>
          <a:xfrm flipV="1">
            <a:off x="677334" y="1833418"/>
            <a:ext cx="0" cy="4584920"/>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710A10D1-ACF0-8745-96F2-FDDFA3E8B554}"/>
              </a:ext>
            </a:extLst>
          </p:cNvPr>
          <p:cNvCxnSpPr>
            <a:cxnSpLocks/>
          </p:cNvCxnSpPr>
          <p:nvPr/>
        </p:nvCxnSpPr>
        <p:spPr>
          <a:xfrm flipV="1">
            <a:off x="677334" y="6400800"/>
            <a:ext cx="9171516" cy="17537"/>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EA4F0C0D-4D09-604F-B490-052BF6E111E1}"/>
              </a:ext>
            </a:extLst>
          </p:cNvPr>
          <p:cNvSpPr txBox="1"/>
          <p:nvPr/>
        </p:nvSpPr>
        <p:spPr>
          <a:xfrm>
            <a:off x="5219700" y="6400800"/>
            <a:ext cx="300082" cy="369332"/>
          </a:xfrm>
          <a:prstGeom prst="rect">
            <a:avLst/>
          </a:prstGeom>
          <a:noFill/>
        </p:spPr>
        <p:txBody>
          <a:bodyPr wrap="none" rtlCol="0">
            <a:spAutoFit/>
          </a:bodyPr>
          <a:lstStyle/>
          <a:p>
            <a:r>
              <a:rPr lang="en-US" dirty="0"/>
              <a:t>x</a:t>
            </a:r>
          </a:p>
        </p:txBody>
      </p:sp>
      <p:sp>
        <p:nvSpPr>
          <p:cNvPr id="19" name="TextBox 18">
            <a:extLst>
              <a:ext uri="{FF2B5EF4-FFF2-40B4-BE49-F238E27FC236}">
                <a16:creationId xmlns:a16="http://schemas.microsoft.com/office/drawing/2014/main" id="{378D9DDC-E422-2A4A-8B27-2FB121B189A7}"/>
              </a:ext>
            </a:extLst>
          </p:cNvPr>
          <p:cNvSpPr txBox="1"/>
          <p:nvPr/>
        </p:nvSpPr>
        <p:spPr>
          <a:xfrm>
            <a:off x="122374" y="3850073"/>
            <a:ext cx="554960" cy="369332"/>
          </a:xfrm>
          <a:prstGeom prst="rect">
            <a:avLst/>
          </a:prstGeom>
          <a:noFill/>
        </p:spPr>
        <p:txBody>
          <a:bodyPr wrap="none" rtlCol="0">
            <a:spAutoFit/>
          </a:bodyPr>
          <a:lstStyle/>
          <a:p>
            <a:r>
              <a:rPr lang="en-US" dirty="0"/>
              <a:t>f(x)</a:t>
            </a:r>
          </a:p>
        </p:txBody>
      </p:sp>
      <p:sp>
        <p:nvSpPr>
          <p:cNvPr id="12" name="Oval 11">
            <a:extLst>
              <a:ext uri="{FF2B5EF4-FFF2-40B4-BE49-F238E27FC236}">
                <a16:creationId xmlns:a16="http://schemas.microsoft.com/office/drawing/2014/main" id="{A187A8F0-B99C-2744-A912-12B2E005F328}"/>
              </a:ext>
            </a:extLst>
          </p:cNvPr>
          <p:cNvSpPr/>
          <p:nvPr/>
        </p:nvSpPr>
        <p:spPr>
          <a:xfrm>
            <a:off x="6640996" y="2827154"/>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5" name="Oval 14">
            <a:extLst>
              <a:ext uri="{FF2B5EF4-FFF2-40B4-BE49-F238E27FC236}">
                <a16:creationId xmlns:a16="http://schemas.microsoft.com/office/drawing/2014/main" id="{56FFA65E-CA82-E147-ABD8-93E85F5A48A5}"/>
              </a:ext>
            </a:extLst>
          </p:cNvPr>
          <p:cNvSpPr/>
          <p:nvPr/>
        </p:nvSpPr>
        <p:spPr>
          <a:xfrm>
            <a:off x="6183796" y="6039981"/>
            <a:ext cx="185530" cy="185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16" name="Straight Arrow Connector 15">
            <a:extLst>
              <a:ext uri="{FF2B5EF4-FFF2-40B4-BE49-F238E27FC236}">
                <a16:creationId xmlns:a16="http://schemas.microsoft.com/office/drawing/2014/main" id="{B7147F6E-77F6-5848-98E1-F8F6CD8E55FB}"/>
              </a:ext>
            </a:extLst>
          </p:cNvPr>
          <p:cNvCxnSpPr>
            <a:cxnSpLocks/>
          </p:cNvCxnSpPr>
          <p:nvPr/>
        </p:nvCxnSpPr>
        <p:spPr>
          <a:xfrm flipH="1">
            <a:off x="6351932" y="3136300"/>
            <a:ext cx="347870" cy="272415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Slide Number Placeholder 2">
            <a:extLst>
              <a:ext uri="{FF2B5EF4-FFF2-40B4-BE49-F238E27FC236}">
                <a16:creationId xmlns:a16="http://schemas.microsoft.com/office/drawing/2014/main" id="{4FE9AD01-61BA-EB41-9C71-EF0DAB9448BC}"/>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633921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D372-39FB-4B45-988C-53C044295A25}"/>
              </a:ext>
            </a:extLst>
          </p:cNvPr>
          <p:cNvSpPr>
            <a:spLocks noGrp="1"/>
          </p:cNvSpPr>
          <p:nvPr>
            <p:ph type="title"/>
          </p:nvPr>
        </p:nvSpPr>
        <p:spPr>
          <a:xfrm>
            <a:off x="677334" y="880885"/>
            <a:ext cx="8596668" cy="899886"/>
          </a:xfrm>
        </p:spPr>
        <p:txBody>
          <a:bodyPr>
            <a:normAutofit fontScale="90000"/>
          </a:bodyPr>
          <a:lstStyle/>
          <a:p>
            <a:r>
              <a:rPr lang="en-US" dirty="0">
                <a:latin typeface="Century" panose="02040604050505020304" pitchFamily="18" charset="0"/>
              </a:rPr>
              <a:t>Local Optimization Methods for Basin Hopping</a:t>
            </a:r>
          </a:p>
        </p:txBody>
      </p:sp>
      <p:sp>
        <p:nvSpPr>
          <p:cNvPr id="4" name="Content Placeholder 3">
            <a:extLst>
              <a:ext uri="{FF2B5EF4-FFF2-40B4-BE49-F238E27FC236}">
                <a16:creationId xmlns:a16="http://schemas.microsoft.com/office/drawing/2014/main" id="{3342C2E5-7BF6-EB42-A4AF-68EF28AE5545}"/>
              </a:ext>
            </a:extLst>
          </p:cNvPr>
          <p:cNvSpPr txBox="1">
            <a:spLocks noGrp="1"/>
          </p:cNvSpPr>
          <p:nvPr>
            <p:ph idx="1"/>
          </p:nvPr>
        </p:nvSpPr>
        <p:spPr>
          <a:xfrm>
            <a:off x="677334" y="2160589"/>
            <a:ext cx="8596668" cy="1585049"/>
          </a:xfrm>
          <a:prstGeom prst="rect">
            <a:avLst/>
          </a:prstGeom>
          <a:solidFill>
            <a:schemeClr val="bg1"/>
          </a:solidFill>
        </p:spPr>
        <p:txBody>
          <a:bodyPr wrap="square" rtlCol="0">
            <a:spAutoFit/>
          </a:bodyPr>
          <a:lstStyle/>
          <a:p>
            <a:r>
              <a:rPr lang="en-US" dirty="0" err="1">
                <a:latin typeface="Century" panose="02040604050505020304" pitchFamily="18" charset="0"/>
              </a:rPr>
              <a:t>Broyden</a:t>
            </a:r>
            <a:r>
              <a:rPr lang="en-US" dirty="0">
                <a:latin typeface="Century" panose="02040604050505020304" pitchFamily="18" charset="0"/>
              </a:rPr>
              <a:t>-Fletcher-Goldfarb-</a:t>
            </a:r>
            <a:r>
              <a:rPr lang="en-US" dirty="0" err="1">
                <a:latin typeface="Century" panose="02040604050505020304" pitchFamily="18" charset="0"/>
              </a:rPr>
              <a:t>Shanno</a:t>
            </a:r>
            <a:r>
              <a:rPr lang="en-US" dirty="0">
                <a:latin typeface="Century" panose="02040604050505020304" pitchFamily="18" charset="0"/>
              </a:rPr>
              <a:t> (BFGS) algorithm</a:t>
            </a:r>
          </a:p>
          <a:p>
            <a:r>
              <a:rPr lang="en-US" u="sng" dirty="0" err="1">
                <a:latin typeface="Century" panose="02040604050505020304" pitchFamily="18" charset="0"/>
              </a:rPr>
              <a:t>Nelder</a:t>
            </a:r>
            <a:r>
              <a:rPr lang="en-US" u="sng" dirty="0">
                <a:latin typeface="Century" panose="02040604050505020304" pitchFamily="18" charset="0"/>
              </a:rPr>
              <a:t>-Mead Method</a:t>
            </a:r>
          </a:p>
          <a:p>
            <a:r>
              <a:rPr lang="en-US" dirty="0">
                <a:latin typeface="Century" panose="02040604050505020304" pitchFamily="18" charset="0"/>
              </a:rPr>
              <a:t>Nonlinear Conjugate Gradient Method</a:t>
            </a:r>
          </a:p>
          <a:p>
            <a:r>
              <a:rPr lang="en-US" dirty="0">
                <a:latin typeface="Century" panose="02040604050505020304" pitchFamily="18" charset="0"/>
              </a:rPr>
              <a:t>Powell’s Method</a:t>
            </a:r>
          </a:p>
        </p:txBody>
      </p:sp>
      <p:sp>
        <p:nvSpPr>
          <p:cNvPr id="3" name="Slide Number Placeholder 2">
            <a:extLst>
              <a:ext uri="{FF2B5EF4-FFF2-40B4-BE49-F238E27FC236}">
                <a16:creationId xmlns:a16="http://schemas.microsoft.com/office/drawing/2014/main" id="{BE05AE76-C204-F04A-9946-615FEB73715C}"/>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596147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7917D4-7707-6C4A-9FFE-21844557FB6D}"/>
              </a:ext>
            </a:extLst>
          </p:cNvPr>
          <p:cNvSpPr>
            <a:spLocks noGrp="1"/>
          </p:cNvSpPr>
          <p:nvPr>
            <p:ph type="title"/>
          </p:nvPr>
        </p:nvSpPr>
        <p:spPr>
          <a:xfrm>
            <a:off x="710584" y="788182"/>
            <a:ext cx="8596668" cy="1320800"/>
          </a:xfrm>
        </p:spPr>
        <p:txBody>
          <a:bodyPr/>
          <a:lstStyle/>
          <a:p>
            <a:r>
              <a:rPr lang="en-US" dirty="0">
                <a:latin typeface="Century" panose="02040604050505020304" pitchFamily="18" charset="0"/>
              </a:rPr>
              <a:t>Fitting Results (7198 Events)</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30F2939D-41F8-9B41-A6FE-ADAD959F002F}"/>
                  </a:ext>
                </a:extLst>
              </p:cNvPr>
              <p:cNvGraphicFramePr>
                <a:graphicFrameLocks noGrp="1"/>
              </p:cNvGraphicFramePr>
              <p:nvPr>
                <p:extLst>
                  <p:ext uri="{D42A27DB-BD31-4B8C-83A1-F6EECF244321}">
                    <p14:modId xmlns:p14="http://schemas.microsoft.com/office/powerpoint/2010/main" val="968945611"/>
                  </p:ext>
                </p:extLst>
              </p:nvPr>
            </p:nvGraphicFramePr>
            <p:xfrm>
              <a:off x="3619501" y="2108982"/>
              <a:ext cx="5940135" cy="2797504"/>
            </p:xfrm>
            <a:graphic>
              <a:graphicData uri="http://schemas.openxmlformats.org/drawingml/2006/table">
                <a:tbl>
                  <a:tblPr firstRow="1" bandRow="1">
                    <a:tableStyleId>{8799B23B-EC83-4686-B30A-512413B5E67A}</a:tableStyleId>
                  </a:tblPr>
                  <a:tblGrid>
                    <a:gridCol w="1552390">
                      <a:extLst>
                        <a:ext uri="{9D8B030D-6E8A-4147-A177-3AD203B41FA5}">
                          <a16:colId xmlns:a16="http://schemas.microsoft.com/office/drawing/2014/main" val="217419733"/>
                        </a:ext>
                      </a:extLst>
                    </a:gridCol>
                    <a:gridCol w="879140">
                      <a:extLst>
                        <a:ext uri="{9D8B030D-6E8A-4147-A177-3AD203B41FA5}">
                          <a16:colId xmlns:a16="http://schemas.microsoft.com/office/drawing/2014/main" val="1251672396"/>
                        </a:ext>
                      </a:extLst>
                    </a:gridCol>
                    <a:gridCol w="839201">
                      <a:extLst>
                        <a:ext uri="{9D8B030D-6E8A-4147-A177-3AD203B41FA5}">
                          <a16:colId xmlns:a16="http://schemas.microsoft.com/office/drawing/2014/main" val="2708547377"/>
                        </a:ext>
                      </a:extLst>
                    </a:gridCol>
                    <a:gridCol w="952172">
                      <a:extLst>
                        <a:ext uri="{9D8B030D-6E8A-4147-A177-3AD203B41FA5}">
                          <a16:colId xmlns:a16="http://schemas.microsoft.com/office/drawing/2014/main" val="4038023181"/>
                        </a:ext>
                      </a:extLst>
                    </a:gridCol>
                    <a:gridCol w="887617">
                      <a:extLst>
                        <a:ext uri="{9D8B030D-6E8A-4147-A177-3AD203B41FA5}">
                          <a16:colId xmlns:a16="http://schemas.microsoft.com/office/drawing/2014/main" val="16627855"/>
                        </a:ext>
                      </a:extLst>
                    </a:gridCol>
                    <a:gridCol w="829615">
                      <a:extLst>
                        <a:ext uri="{9D8B030D-6E8A-4147-A177-3AD203B41FA5}">
                          <a16:colId xmlns:a16="http://schemas.microsoft.com/office/drawing/2014/main" val="3110292335"/>
                        </a:ext>
                      </a:extLst>
                    </a:gridCol>
                  </a:tblGrid>
                  <a:tr h="698150">
                    <a:tc>
                      <a:txBody>
                        <a:bodyPr/>
                        <a:lstStyle/>
                        <a:p>
                          <a:r>
                            <a:rPr lang="en-US" sz="1700" dirty="0">
                              <a:latin typeface="Century" panose="02040604050505020304" pitchFamily="18" charset="0"/>
                            </a:rPr>
                            <a:t>Global Optimization Methods</a:t>
                          </a:r>
                        </a:p>
                      </a:txBody>
                      <a:tcPr marL="78377" marR="78377" marT="39189" marB="39189"/>
                    </a:tc>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panose="02040503050406030204" pitchFamily="18" charset="0"/>
                                      </a:rPr>
                                    </m:ctrlPr>
                                  </m:sSubSupPr>
                                  <m:e>
                                    <m:r>
                                      <a:rPr lang="en-US" sz="1700" i="1" smtClean="0">
                                        <a:latin typeface="Cambria Math" panose="02040503050406030204" pitchFamily="18" charset="0"/>
                                        <a:ea typeface="Cambria Math" panose="02040503050406030204" pitchFamily="18" charset="0"/>
                                      </a:rPr>
                                      <m:t>𝝌</m:t>
                                    </m:r>
                                  </m:e>
                                  <m:sub>
                                    <m:r>
                                      <a:rPr lang="en-US" sz="1700" b="1" i="1" smtClean="0">
                                        <a:latin typeface="Cambria Math" panose="02040503050406030204" pitchFamily="18" charset="0"/>
                                      </a:rPr>
                                      <m:t>𝒐𝒓𝒊𝒈</m:t>
                                    </m:r>
                                  </m:sub>
                                  <m:sup>
                                    <m:r>
                                      <a:rPr lang="en-US" sz="1700" b="1" i="1" smtClean="0">
                                        <a:latin typeface="Cambria Math" panose="02040503050406030204" pitchFamily="18" charset="0"/>
                                      </a:rPr>
                                      <m:t>𝟐</m:t>
                                    </m:r>
                                  </m:sup>
                                </m:sSubSup>
                              </m:oMath>
                            </m:oMathPara>
                          </a14:m>
                          <a:endParaRPr lang="en-US" sz="1700" dirty="0">
                            <a:latin typeface="Century" panose="02040604050505020304" pitchFamily="18" charset="0"/>
                          </a:endParaRPr>
                        </a:p>
                      </a:txBody>
                      <a:tcPr marL="78377" marR="78377" marT="39189" marB="39189"/>
                    </a:tc>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panose="02040503050406030204" pitchFamily="18" charset="0"/>
                                      </a:rPr>
                                    </m:ctrlPr>
                                  </m:sSubSupPr>
                                  <m:e>
                                    <m:r>
                                      <a:rPr lang="en-US" sz="1700" i="1" smtClean="0">
                                        <a:latin typeface="Cambria Math" panose="02040503050406030204" pitchFamily="18" charset="0"/>
                                        <a:ea typeface="Cambria Math" panose="02040503050406030204" pitchFamily="18" charset="0"/>
                                      </a:rPr>
                                      <m:t>𝝌</m:t>
                                    </m:r>
                                  </m:e>
                                  <m:sub>
                                    <m:r>
                                      <a:rPr lang="en-US" sz="1700" b="1" i="1" smtClean="0">
                                        <a:latin typeface="Cambria Math" panose="02040503050406030204" pitchFamily="18" charset="0"/>
                                        <a:ea typeface="Cambria Math" panose="02040503050406030204" pitchFamily="18" charset="0"/>
                                      </a:rPr>
                                      <m:t>𝒄𝒍𝒆𝒂𝒏</m:t>
                                    </m:r>
                                  </m:sub>
                                  <m:sup>
                                    <m:r>
                                      <a:rPr lang="en-US" sz="1700" b="1" i="1" smtClean="0">
                                        <a:latin typeface="Cambria Math" panose="02040503050406030204" pitchFamily="18" charset="0"/>
                                      </a:rPr>
                                      <m:t>𝟐</m:t>
                                    </m:r>
                                  </m:sup>
                                </m:sSubSup>
                              </m:oMath>
                            </m:oMathPara>
                          </a14:m>
                          <a:endParaRPr lang="en-US" sz="1700" dirty="0">
                            <a:latin typeface="Century" panose="02040604050505020304" pitchFamily="18" charset="0"/>
                          </a:endParaRPr>
                        </a:p>
                      </a:txBody>
                      <a:tcPr marL="78377" marR="78377" marT="39189" marB="39189"/>
                    </a:tc>
                    <a:tc>
                      <a:txBody>
                        <a:bodyPr/>
                        <a:lstStyle/>
                        <a:p>
                          <a:pPr/>
                          <a14:m>
                            <m:oMathPara xmlns:m="http://schemas.openxmlformats.org/officeDocument/2006/math">
                              <m:oMathParaPr>
                                <m:jc m:val="centerGroup"/>
                              </m:oMathParaPr>
                              <m:oMath xmlns:m="http://schemas.openxmlformats.org/officeDocument/2006/math">
                                <m:r>
                                  <a:rPr lang="en-US" sz="1700" i="1" smtClean="0">
                                    <a:latin typeface="Cambria Math" panose="02040503050406030204" pitchFamily="18" charset="0"/>
                                    <a:ea typeface="Cambria Math" panose="02040503050406030204" pitchFamily="18" charset="0"/>
                                  </a:rPr>
                                  <m:t>∆</m:t>
                                </m:r>
                                <m:sSup>
                                  <m:sSupPr>
                                    <m:ctrlPr>
                                      <a:rPr lang="en-US" sz="1700" i="1" smtClean="0">
                                        <a:latin typeface="Cambria Math" panose="02040503050406030204" pitchFamily="18" charset="0"/>
                                        <a:ea typeface="Cambria Math" panose="02040503050406030204" pitchFamily="18" charset="0"/>
                                      </a:rPr>
                                    </m:ctrlPr>
                                  </m:sSupPr>
                                  <m:e>
                                    <m:r>
                                      <a:rPr lang="en-US" sz="1700" i="1" smtClean="0">
                                        <a:latin typeface="Cambria Math" panose="02040503050406030204" pitchFamily="18" charset="0"/>
                                        <a:ea typeface="Cambria Math" panose="02040503050406030204" pitchFamily="18" charset="0"/>
                                      </a:rPr>
                                      <m:t>𝝌</m:t>
                                    </m:r>
                                  </m:e>
                                  <m:sup>
                                    <m:r>
                                      <a:rPr lang="en-US" sz="1700" b="1" i="1" smtClean="0">
                                        <a:latin typeface="Cambria Math" panose="02040503050406030204" pitchFamily="18" charset="0"/>
                                        <a:ea typeface="Cambria Math" panose="02040503050406030204" pitchFamily="18" charset="0"/>
                                      </a:rPr>
                                      <m:t>𝟐</m:t>
                                    </m:r>
                                  </m:sup>
                                </m:sSup>
                              </m:oMath>
                            </m:oMathPara>
                          </a14:m>
                          <a:endParaRPr lang="en-US" sz="1700" b="1" dirty="0">
                            <a:latin typeface="Century" panose="02040604050505020304" pitchFamily="18" charset="0"/>
                          </a:endParaRPr>
                        </a:p>
                      </a:txBody>
                      <a:tcPr marL="78377" marR="78377" marT="39189" marB="39189"/>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a:latin typeface="Cambria Math" panose="02040503050406030204" pitchFamily="18" charset="0"/>
                                      </a:rPr>
                                      <m:t>𝑻</m:t>
                                    </m:r>
                                  </m:e>
                                  <m:sub>
                                    <m:r>
                                      <a:rPr lang="en-US" sz="1600" b="1" i="1">
                                        <a:latin typeface="Cambria Math" panose="02040503050406030204" pitchFamily="18" charset="0"/>
                                      </a:rPr>
                                      <m:t>𝒐𝒓𝒊𝒈</m:t>
                                    </m:r>
                                  </m:sub>
                                </m:sSub>
                              </m:oMath>
                            </m:oMathPara>
                          </a14:m>
                          <a:endParaRPr lang="en-US" sz="1700" b="1" dirty="0">
                            <a:latin typeface="Century" panose="02040604050505020304" pitchFamily="18" charset="0"/>
                          </a:endParaRPr>
                        </a:p>
                      </a:txBody>
                      <a:tcPr marL="78377" marR="78377" marT="39189" marB="39189"/>
                    </a:tc>
                    <a:tc>
                      <a:txBody>
                        <a:bodyPr/>
                        <a:lstStyle/>
                        <a:p>
                          <a:pPr marL="0" marR="0" lvl="0" indent="0" algn="l" defTabSz="3866445"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a:latin typeface="Cambria Math" panose="02040503050406030204" pitchFamily="18" charset="0"/>
                                      </a:rPr>
                                      <m:t>𝑻</m:t>
                                    </m:r>
                                  </m:e>
                                  <m:sub>
                                    <m:r>
                                      <a:rPr lang="en-US" sz="1600" b="1" i="1">
                                        <a:latin typeface="Cambria Math" panose="02040503050406030204" pitchFamily="18" charset="0"/>
                                      </a:rPr>
                                      <m:t>𝒄𝒍𝒆𝒂𝒏</m:t>
                                    </m:r>
                                  </m:sub>
                                </m:sSub>
                              </m:oMath>
                            </m:oMathPara>
                          </a14:m>
                          <a:endParaRPr lang="en-US" sz="1700" b="1" dirty="0">
                            <a:latin typeface="Century" panose="02040604050505020304" pitchFamily="18" charset="0"/>
                          </a:endParaRPr>
                        </a:p>
                      </a:txBody>
                      <a:tcPr marL="78377" marR="78377" marT="39189" marB="39189"/>
                    </a:tc>
                    <a:extLst>
                      <a:ext uri="{0D108BD9-81ED-4DB2-BD59-A6C34878D82A}">
                        <a16:rowId xmlns:a16="http://schemas.microsoft.com/office/drawing/2014/main" val="921976519"/>
                      </a:ext>
                    </a:extLst>
                  </a:tr>
                  <a:tr h="555806">
                    <a:tc>
                      <a:txBody>
                        <a:bodyPr/>
                        <a:lstStyle/>
                        <a:p>
                          <a:r>
                            <a:rPr lang="en-US" sz="1700" dirty="0">
                              <a:latin typeface="Century" panose="02040604050505020304" pitchFamily="18" charset="0"/>
                            </a:rPr>
                            <a:t>Naïve Monte- Carlo</a:t>
                          </a:r>
                        </a:p>
                      </a:txBody>
                      <a:tcPr marL="78377" marR="78377" marT="39189" marB="39189"/>
                    </a:tc>
                    <a:tc>
                      <a:txBody>
                        <a:bodyPr/>
                        <a:lstStyle/>
                        <a:p>
                          <a:r>
                            <a:rPr lang="en-US" sz="1700" dirty="0">
                              <a:latin typeface="Century" panose="02040604050505020304" pitchFamily="18" charset="0"/>
                            </a:rPr>
                            <a:t>97.82</a:t>
                          </a:r>
                        </a:p>
                      </a:txBody>
                      <a:tcPr marL="78377" marR="78377" marT="39189" marB="39189"/>
                    </a:tc>
                    <a:tc>
                      <a:txBody>
                        <a:bodyPr/>
                        <a:lstStyle/>
                        <a:p>
                          <a:r>
                            <a:rPr lang="en-US" sz="1700" dirty="0">
                              <a:latin typeface="Century" panose="02040604050505020304" pitchFamily="18" charset="0"/>
                            </a:rPr>
                            <a:t>59.24</a:t>
                          </a:r>
                        </a:p>
                      </a:txBody>
                      <a:tcPr marL="78377" marR="78377" marT="39189" marB="39189"/>
                    </a:tc>
                    <a:tc>
                      <a:txBody>
                        <a:bodyPr/>
                        <a:lstStyle/>
                        <a:p>
                          <a:r>
                            <a:rPr lang="en-US" sz="1700" dirty="0">
                              <a:latin typeface="Century" panose="02040604050505020304" pitchFamily="18" charset="0"/>
                            </a:rPr>
                            <a:t>38.58</a:t>
                          </a:r>
                        </a:p>
                      </a:txBody>
                      <a:tcPr marL="78377" marR="78377" marT="39189" marB="39189"/>
                    </a:tc>
                    <a:tc>
                      <a:txBody>
                        <a:bodyPr/>
                        <a:lstStyle/>
                        <a:p>
                          <a:r>
                            <a:rPr lang="en-US" sz="1700" dirty="0">
                              <a:latin typeface="Century" panose="02040604050505020304" pitchFamily="18" charset="0"/>
                            </a:rPr>
                            <a:t>7.57s</a:t>
                          </a:r>
                        </a:p>
                      </a:txBody>
                      <a:tcPr marL="78377" marR="78377" marT="39189" marB="39189"/>
                    </a:tc>
                    <a:tc>
                      <a:txBody>
                        <a:bodyPr/>
                        <a:lstStyle/>
                        <a:p>
                          <a:r>
                            <a:rPr lang="en-US" sz="1700" dirty="0">
                              <a:latin typeface="Century" panose="02040604050505020304" pitchFamily="18" charset="0"/>
                            </a:rPr>
                            <a:t>1.84s</a:t>
                          </a:r>
                        </a:p>
                      </a:txBody>
                      <a:tcPr marL="78377" marR="78377" marT="39189" marB="39189"/>
                    </a:tc>
                    <a:extLst>
                      <a:ext uri="{0D108BD9-81ED-4DB2-BD59-A6C34878D82A}">
                        <a16:rowId xmlns:a16="http://schemas.microsoft.com/office/drawing/2014/main" val="1828834157"/>
                      </a:ext>
                    </a:extLst>
                  </a:tr>
                  <a:tr h="672674">
                    <a:tc>
                      <a:txBody>
                        <a:bodyPr/>
                        <a:lstStyle/>
                        <a:p>
                          <a:r>
                            <a:rPr lang="en-US" sz="1700" dirty="0">
                              <a:latin typeface="Century" panose="02040604050505020304" pitchFamily="18" charset="0"/>
                            </a:rPr>
                            <a:t>Differential Evolution</a:t>
                          </a:r>
                        </a:p>
                      </a:txBody>
                      <a:tcPr marL="78377" marR="78377" marT="39189" marB="39189"/>
                    </a:tc>
                    <a:tc>
                      <a:txBody>
                        <a:bodyPr/>
                        <a:lstStyle/>
                        <a:p>
                          <a:r>
                            <a:rPr lang="en-US" sz="1700" dirty="0">
                              <a:latin typeface="Century" panose="02040604050505020304" pitchFamily="18" charset="0"/>
                            </a:rPr>
                            <a:t>70.87</a:t>
                          </a:r>
                        </a:p>
                      </a:txBody>
                      <a:tcPr marL="78377" marR="78377" marT="39189" marB="39189"/>
                    </a:tc>
                    <a:tc>
                      <a:txBody>
                        <a:bodyPr/>
                        <a:lstStyle/>
                        <a:p>
                          <a:r>
                            <a:rPr lang="en-US" sz="1700" dirty="0">
                              <a:latin typeface="Century" panose="02040604050505020304" pitchFamily="18" charset="0"/>
                            </a:rPr>
                            <a:t>36.57</a:t>
                          </a:r>
                        </a:p>
                      </a:txBody>
                      <a:tcPr marL="78377" marR="78377" marT="39189" marB="39189"/>
                    </a:tc>
                    <a:tc>
                      <a:txBody>
                        <a:bodyPr/>
                        <a:lstStyle/>
                        <a:p>
                          <a:pPr marL="0" algn="l" defTabSz="3866445" rtl="0" eaLnBrk="1" latinLnBrk="0" hangingPunct="1"/>
                          <a:r>
                            <a:rPr lang="en-US" sz="1700" kern="1200" dirty="0">
                              <a:solidFill>
                                <a:schemeClr val="tx1"/>
                              </a:solidFill>
                              <a:latin typeface="Century" panose="02040604050505020304" pitchFamily="18" charset="0"/>
                              <a:ea typeface="+mn-ea"/>
                              <a:cs typeface="+mn-cs"/>
                            </a:rPr>
                            <a:t>34.30</a:t>
                          </a:r>
                        </a:p>
                      </a:txBody>
                      <a:tcPr marL="78377" marR="78377" marT="39189" marB="39189"/>
                    </a:tc>
                    <a:tc>
                      <a:txBody>
                        <a:bodyPr/>
                        <a:lstStyle/>
                        <a:p>
                          <a:pPr marL="0" algn="l" defTabSz="3866445" rtl="0" eaLnBrk="1" latinLnBrk="0" hangingPunct="1"/>
                          <a:r>
                            <a:rPr lang="en-US" sz="1700" kern="1200" dirty="0">
                              <a:solidFill>
                                <a:schemeClr val="tx1"/>
                              </a:solidFill>
                              <a:latin typeface="Century" panose="02040604050505020304" pitchFamily="18" charset="0"/>
                              <a:ea typeface="+mn-ea"/>
                              <a:cs typeface="+mn-cs"/>
                            </a:rPr>
                            <a:t>110s</a:t>
                          </a:r>
                        </a:p>
                      </a:txBody>
                      <a:tcPr marL="78377" marR="78377" marT="39189" marB="39189"/>
                    </a:tc>
                    <a:tc>
                      <a:txBody>
                        <a:bodyPr/>
                        <a:lstStyle/>
                        <a:p>
                          <a:r>
                            <a:rPr lang="en-US" sz="1700" dirty="0">
                              <a:latin typeface="Century" panose="02040604050505020304" pitchFamily="18" charset="0"/>
                            </a:rPr>
                            <a:t>96.3s</a:t>
                          </a:r>
                        </a:p>
                      </a:txBody>
                      <a:tcPr marL="78377" marR="78377" marT="39189" marB="39189"/>
                    </a:tc>
                    <a:extLst>
                      <a:ext uri="{0D108BD9-81ED-4DB2-BD59-A6C34878D82A}">
                        <a16:rowId xmlns:a16="http://schemas.microsoft.com/office/drawing/2014/main" val="873376270"/>
                      </a:ext>
                    </a:extLst>
                  </a:tr>
                  <a:tr h="672674">
                    <a:tc>
                      <a:txBody>
                        <a:bodyPr/>
                        <a:lstStyle/>
                        <a:p>
                          <a:r>
                            <a:rPr lang="en-US" sz="1700" dirty="0">
                              <a:latin typeface="Century" panose="02040604050505020304" pitchFamily="18" charset="0"/>
                            </a:rPr>
                            <a:t>Basin Hopping</a:t>
                          </a:r>
                        </a:p>
                      </a:txBody>
                      <a:tcPr marL="78377" marR="78377" marT="39189" marB="39189"/>
                    </a:tc>
                    <a:tc>
                      <a:txBody>
                        <a:bodyPr/>
                        <a:lstStyle/>
                        <a:p>
                          <a:r>
                            <a:rPr lang="en-US" sz="1700" dirty="0">
                              <a:latin typeface="Century" panose="02040604050505020304" pitchFamily="18" charset="0"/>
                            </a:rPr>
                            <a:t>78.06</a:t>
                          </a:r>
                        </a:p>
                      </a:txBody>
                      <a:tcPr marL="78377" marR="78377" marT="39189" marB="39189"/>
                    </a:tc>
                    <a:tc>
                      <a:txBody>
                        <a:bodyPr/>
                        <a:lstStyle/>
                        <a:p>
                          <a:r>
                            <a:rPr lang="en-US" sz="1700" dirty="0">
                              <a:latin typeface="Century" panose="02040604050505020304" pitchFamily="18" charset="0"/>
                            </a:rPr>
                            <a:t>42.37</a:t>
                          </a:r>
                        </a:p>
                      </a:txBody>
                      <a:tcPr marL="78377" marR="78377" marT="39189" marB="39189"/>
                    </a:tc>
                    <a:tc>
                      <a:txBody>
                        <a:bodyPr/>
                        <a:lstStyle/>
                        <a:p>
                          <a:r>
                            <a:rPr lang="en-US" sz="1700" dirty="0">
                              <a:latin typeface="Century" panose="02040604050505020304" pitchFamily="18" charset="0"/>
                            </a:rPr>
                            <a:t>35.69</a:t>
                          </a:r>
                        </a:p>
                      </a:txBody>
                      <a:tcPr marL="78377" marR="78377" marT="39189" marB="39189"/>
                    </a:tc>
                    <a:tc>
                      <a:txBody>
                        <a:bodyPr/>
                        <a:lstStyle/>
                        <a:p>
                          <a:r>
                            <a:rPr lang="en-US" sz="1700" dirty="0">
                              <a:latin typeface="Century" panose="02040604050505020304" pitchFamily="18" charset="0"/>
                            </a:rPr>
                            <a:t>59.2s</a:t>
                          </a:r>
                        </a:p>
                      </a:txBody>
                      <a:tcPr marL="78377" marR="78377" marT="39189" marB="39189"/>
                    </a:tc>
                    <a:tc>
                      <a:txBody>
                        <a:bodyPr/>
                        <a:lstStyle/>
                        <a:p>
                          <a:r>
                            <a:rPr lang="en-US" sz="1700" dirty="0">
                              <a:latin typeface="Century" panose="02040604050505020304" pitchFamily="18" charset="0"/>
                            </a:rPr>
                            <a:t>65.9s</a:t>
                          </a:r>
                        </a:p>
                      </a:txBody>
                      <a:tcPr marL="78377" marR="78377" marT="39189" marB="39189"/>
                    </a:tc>
                    <a:extLst>
                      <a:ext uri="{0D108BD9-81ED-4DB2-BD59-A6C34878D82A}">
                        <a16:rowId xmlns:a16="http://schemas.microsoft.com/office/drawing/2014/main" val="638987567"/>
                      </a:ext>
                    </a:extLst>
                  </a:tr>
                </a:tbl>
              </a:graphicData>
            </a:graphic>
          </p:graphicFrame>
        </mc:Choice>
        <mc:Fallback xmlns="">
          <p:graphicFrame>
            <p:nvGraphicFramePr>
              <p:cNvPr id="5" name="Table 4">
                <a:extLst>
                  <a:ext uri="{FF2B5EF4-FFF2-40B4-BE49-F238E27FC236}">
                    <a16:creationId xmlns:a16="http://schemas.microsoft.com/office/drawing/2014/main" id="{30F2939D-41F8-9B41-A6FE-ADAD959F002F}"/>
                  </a:ext>
                </a:extLst>
              </p:cNvPr>
              <p:cNvGraphicFramePr>
                <a:graphicFrameLocks noGrp="1"/>
              </p:cNvGraphicFramePr>
              <p:nvPr>
                <p:extLst>
                  <p:ext uri="{D42A27DB-BD31-4B8C-83A1-F6EECF244321}">
                    <p14:modId xmlns:p14="http://schemas.microsoft.com/office/powerpoint/2010/main" val="968945611"/>
                  </p:ext>
                </p:extLst>
              </p:nvPr>
            </p:nvGraphicFramePr>
            <p:xfrm>
              <a:off x="3619501" y="2108982"/>
              <a:ext cx="5940135" cy="2797504"/>
            </p:xfrm>
            <a:graphic>
              <a:graphicData uri="http://schemas.openxmlformats.org/drawingml/2006/table">
                <a:tbl>
                  <a:tblPr firstRow="1" bandRow="1">
                    <a:tableStyleId>{8799B23B-EC83-4686-B30A-512413B5E67A}</a:tableStyleId>
                  </a:tblPr>
                  <a:tblGrid>
                    <a:gridCol w="1552390">
                      <a:extLst>
                        <a:ext uri="{9D8B030D-6E8A-4147-A177-3AD203B41FA5}">
                          <a16:colId xmlns:a16="http://schemas.microsoft.com/office/drawing/2014/main" val="217419733"/>
                        </a:ext>
                      </a:extLst>
                    </a:gridCol>
                    <a:gridCol w="879140">
                      <a:extLst>
                        <a:ext uri="{9D8B030D-6E8A-4147-A177-3AD203B41FA5}">
                          <a16:colId xmlns:a16="http://schemas.microsoft.com/office/drawing/2014/main" val="1251672396"/>
                        </a:ext>
                      </a:extLst>
                    </a:gridCol>
                    <a:gridCol w="839201">
                      <a:extLst>
                        <a:ext uri="{9D8B030D-6E8A-4147-A177-3AD203B41FA5}">
                          <a16:colId xmlns:a16="http://schemas.microsoft.com/office/drawing/2014/main" val="2708547377"/>
                        </a:ext>
                      </a:extLst>
                    </a:gridCol>
                    <a:gridCol w="952172">
                      <a:extLst>
                        <a:ext uri="{9D8B030D-6E8A-4147-A177-3AD203B41FA5}">
                          <a16:colId xmlns:a16="http://schemas.microsoft.com/office/drawing/2014/main" val="4038023181"/>
                        </a:ext>
                      </a:extLst>
                    </a:gridCol>
                    <a:gridCol w="887617">
                      <a:extLst>
                        <a:ext uri="{9D8B030D-6E8A-4147-A177-3AD203B41FA5}">
                          <a16:colId xmlns:a16="http://schemas.microsoft.com/office/drawing/2014/main" val="16627855"/>
                        </a:ext>
                      </a:extLst>
                    </a:gridCol>
                    <a:gridCol w="829615">
                      <a:extLst>
                        <a:ext uri="{9D8B030D-6E8A-4147-A177-3AD203B41FA5}">
                          <a16:colId xmlns:a16="http://schemas.microsoft.com/office/drawing/2014/main" val="3110292335"/>
                        </a:ext>
                      </a:extLst>
                    </a:gridCol>
                  </a:tblGrid>
                  <a:tr h="855618">
                    <a:tc>
                      <a:txBody>
                        <a:bodyPr/>
                        <a:lstStyle/>
                        <a:p>
                          <a:r>
                            <a:rPr lang="en-US" sz="1700" dirty="0">
                              <a:latin typeface="Century" panose="02040604050505020304" pitchFamily="18" charset="0"/>
                            </a:rPr>
                            <a:t>Global Optimization Methods</a:t>
                          </a:r>
                        </a:p>
                      </a:txBody>
                      <a:tcPr marL="78377" marR="78377" marT="39189" marB="39189"/>
                    </a:tc>
                    <a:tc>
                      <a:txBody>
                        <a:bodyPr/>
                        <a:lstStyle/>
                        <a:p>
                          <a:endParaRPr lang="en-US"/>
                        </a:p>
                      </a:txBody>
                      <a:tcPr marL="78377" marR="78377" marT="39189" marB="39189">
                        <a:blipFill>
                          <a:blip r:embed="rId3"/>
                          <a:stretch>
                            <a:fillRect l="-175714" t="-4412" r="-395714" b="-225000"/>
                          </a:stretch>
                        </a:blipFill>
                      </a:tcPr>
                    </a:tc>
                    <a:tc>
                      <a:txBody>
                        <a:bodyPr/>
                        <a:lstStyle/>
                        <a:p>
                          <a:endParaRPr lang="en-US"/>
                        </a:p>
                      </a:txBody>
                      <a:tcPr marL="78377" marR="78377" marT="39189" marB="39189">
                        <a:blipFill>
                          <a:blip r:embed="rId3"/>
                          <a:stretch>
                            <a:fillRect l="-292424" t="-4412" r="-319697" b="-225000"/>
                          </a:stretch>
                        </a:blipFill>
                      </a:tcPr>
                    </a:tc>
                    <a:tc>
                      <a:txBody>
                        <a:bodyPr/>
                        <a:lstStyle/>
                        <a:p>
                          <a:endParaRPr lang="en-US"/>
                        </a:p>
                      </a:txBody>
                      <a:tcPr marL="78377" marR="78377" marT="39189" marB="39189">
                        <a:blipFill>
                          <a:blip r:embed="rId3"/>
                          <a:stretch>
                            <a:fillRect l="-345333" t="-4412" r="-181333" b="-225000"/>
                          </a:stretch>
                        </a:blipFill>
                      </a:tcPr>
                    </a:tc>
                    <a:tc>
                      <a:txBody>
                        <a:bodyPr/>
                        <a:lstStyle/>
                        <a:p>
                          <a:endParaRPr lang="en-US"/>
                        </a:p>
                      </a:txBody>
                      <a:tcPr marL="78377" marR="78377" marT="39189" marB="39189">
                        <a:blipFill>
                          <a:blip r:embed="rId3"/>
                          <a:stretch>
                            <a:fillRect l="-477143" t="-4412" r="-94286" b="-225000"/>
                          </a:stretch>
                        </a:blipFill>
                      </a:tcPr>
                    </a:tc>
                    <a:tc>
                      <a:txBody>
                        <a:bodyPr/>
                        <a:lstStyle/>
                        <a:p>
                          <a:endParaRPr lang="en-US"/>
                        </a:p>
                      </a:txBody>
                      <a:tcPr marL="78377" marR="78377" marT="39189" marB="39189">
                        <a:blipFill>
                          <a:blip r:embed="rId3"/>
                          <a:stretch>
                            <a:fillRect l="-621538" t="-4412" r="-1538" b="-225000"/>
                          </a:stretch>
                        </a:blipFill>
                      </a:tcPr>
                    </a:tc>
                    <a:extLst>
                      <a:ext uri="{0D108BD9-81ED-4DB2-BD59-A6C34878D82A}">
                        <a16:rowId xmlns:a16="http://schemas.microsoft.com/office/drawing/2014/main" val="921976519"/>
                      </a:ext>
                    </a:extLst>
                  </a:tr>
                  <a:tr h="596538">
                    <a:tc>
                      <a:txBody>
                        <a:bodyPr/>
                        <a:lstStyle/>
                        <a:p>
                          <a:r>
                            <a:rPr lang="en-US" sz="1700" dirty="0">
                              <a:latin typeface="Century" panose="02040604050505020304" pitchFamily="18" charset="0"/>
                            </a:rPr>
                            <a:t>Naïve Monte- Carlo</a:t>
                          </a:r>
                        </a:p>
                      </a:txBody>
                      <a:tcPr marL="78377" marR="78377" marT="39189" marB="39189"/>
                    </a:tc>
                    <a:tc>
                      <a:txBody>
                        <a:bodyPr/>
                        <a:lstStyle/>
                        <a:p>
                          <a:r>
                            <a:rPr lang="en-US" sz="1700" dirty="0">
                              <a:latin typeface="Century" panose="02040604050505020304" pitchFamily="18" charset="0"/>
                            </a:rPr>
                            <a:t>97.82</a:t>
                          </a:r>
                        </a:p>
                      </a:txBody>
                      <a:tcPr marL="78377" marR="78377" marT="39189" marB="39189"/>
                    </a:tc>
                    <a:tc>
                      <a:txBody>
                        <a:bodyPr/>
                        <a:lstStyle/>
                        <a:p>
                          <a:r>
                            <a:rPr lang="en-US" sz="1700" dirty="0">
                              <a:latin typeface="Century" panose="02040604050505020304" pitchFamily="18" charset="0"/>
                            </a:rPr>
                            <a:t>59.24</a:t>
                          </a:r>
                        </a:p>
                      </a:txBody>
                      <a:tcPr marL="78377" marR="78377" marT="39189" marB="39189"/>
                    </a:tc>
                    <a:tc>
                      <a:txBody>
                        <a:bodyPr/>
                        <a:lstStyle/>
                        <a:p>
                          <a:r>
                            <a:rPr lang="en-US" sz="1700" dirty="0">
                              <a:latin typeface="Century" panose="02040604050505020304" pitchFamily="18" charset="0"/>
                            </a:rPr>
                            <a:t>38.58</a:t>
                          </a:r>
                        </a:p>
                      </a:txBody>
                      <a:tcPr marL="78377" marR="78377" marT="39189" marB="39189"/>
                    </a:tc>
                    <a:tc>
                      <a:txBody>
                        <a:bodyPr/>
                        <a:lstStyle/>
                        <a:p>
                          <a:r>
                            <a:rPr lang="en-US" sz="1700" dirty="0">
                              <a:latin typeface="Century" panose="02040604050505020304" pitchFamily="18" charset="0"/>
                            </a:rPr>
                            <a:t>7.57s</a:t>
                          </a:r>
                        </a:p>
                      </a:txBody>
                      <a:tcPr marL="78377" marR="78377" marT="39189" marB="39189"/>
                    </a:tc>
                    <a:tc>
                      <a:txBody>
                        <a:bodyPr/>
                        <a:lstStyle/>
                        <a:p>
                          <a:r>
                            <a:rPr lang="en-US" sz="1700" dirty="0">
                              <a:latin typeface="Century" panose="02040604050505020304" pitchFamily="18" charset="0"/>
                            </a:rPr>
                            <a:t>1.84s</a:t>
                          </a:r>
                        </a:p>
                      </a:txBody>
                      <a:tcPr marL="78377" marR="78377" marT="39189" marB="39189"/>
                    </a:tc>
                    <a:extLst>
                      <a:ext uri="{0D108BD9-81ED-4DB2-BD59-A6C34878D82A}">
                        <a16:rowId xmlns:a16="http://schemas.microsoft.com/office/drawing/2014/main" val="1828834157"/>
                      </a:ext>
                    </a:extLst>
                  </a:tr>
                  <a:tr h="672674">
                    <a:tc>
                      <a:txBody>
                        <a:bodyPr/>
                        <a:lstStyle/>
                        <a:p>
                          <a:r>
                            <a:rPr lang="en-US" sz="1700" dirty="0">
                              <a:latin typeface="Century" panose="02040604050505020304" pitchFamily="18" charset="0"/>
                            </a:rPr>
                            <a:t>Differential Evolution</a:t>
                          </a:r>
                        </a:p>
                      </a:txBody>
                      <a:tcPr marL="78377" marR="78377" marT="39189" marB="39189"/>
                    </a:tc>
                    <a:tc>
                      <a:txBody>
                        <a:bodyPr/>
                        <a:lstStyle/>
                        <a:p>
                          <a:r>
                            <a:rPr lang="en-US" sz="1700" dirty="0">
                              <a:latin typeface="Century" panose="02040604050505020304" pitchFamily="18" charset="0"/>
                            </a:rPr>
                            <a:t>70.87</a:t>
                          </a:r>
                        </a:p>
                      </a:txBody>
                      <a:tcPr marL="78377" marR="78377" marT="39189" marB="39189"/>
                    </a:tc>
                    <a:tc>
                      <a:txBody>
                        <a:bodyPr/>
                        <a:lstStyle/>
                        <a:p>
                          <a:r>
                            <a:rPr lang="en-US" sz="1700" dirty="0">
                              <a:latin typeface="Century" panose="02040604050505020304" pitchFamily="18" charset="0"/>
                            </a:rPr>
                            <a:t>36.57</a:t>
                          </a:r>
                        </a:p>
                      </a:txBody>
                      <a:tcPr marL="78377" marR="78377" marT="39189" marB="39189"/>
                    </a:tc>
                    <a:tc>
                      <a:txBody>
                        <a:bodyPr/>
                        <a:lstStyle/>
                        <a:p>
                          <a:pPr marL="0" algn="l" defTabSz="3866445" rtl="0" eaLnBrk="1" latinLnBrk="0" hangingPunct="1"/>
                          <a:r>
                            <a:rPr lang="en-US" sz="1700" kern="1200" dirty="0">
                              <a:solidFill>
                                <a:schemeClr val="tx1"/>
                              </a:solidFill>
                              <a:latin typeface="Century" panose="02040604050505020304" pitchFamily="18" charset="0"/>
                              <a:ea typeface="+mn-ea"/>
                              <a:cs typeface="+mn-cs"/>
                            </a:rPr>
                            <a:t>34.30</a:t>
                          </a:r>
                        </a:p>
                      </a:txBody>
                      <a:tcPr marL="78377" marR="78377" marT="39189" marB="39189"/>
                    </a:tc>
                    <a:tc>
                      <a:txBody>
                        <a:bodyPr/>
                        <a:lstStyle/>
                        <a:p>
                          <a:pPr marL="0" algn="l" defTabSz="3866445" rtl="0" eaLnBrk="1" latinLnBrk="0" hangingPunct="1"/>
                          <a:r>
                            <a:rPr lang="en-US" sz="1700" kern="1200" dirty="0">
                              <a:solidFill>
                                <a:schemeClr val="tx1"/>
                              </a:solidFill>
                              <a:latin typeface="Century" panose="02040604050505020304" pitchFamily="18" charset="0"/>
                              <a:ea typeface="+mn-ea"/>
                              <a:cs typeface="+mn-cs"/>
                            </a:rPr>
                            <a:t>110s</a:t>
                          </a:r>
                        </a:p>
                      </a:txBody>
                      <a:tcPr marL="78377" marR="78377" marT="39189" marB="39189"/>
                    </a:tc>
                    <a:tc>
                      <a:txBody>
                        <a:bodyPr/>
                        <a:lstStyle/>
                        <a:p>
                          <a:r>
                            <a:rPr lang="en-US" sz="1700" dirty="0">
                              <a:latin typeface="Century" panose="02040604050505020304" pitchFamily="18" charset="0"/>
                            </a:rPr>
                            <a:t>96.3s</a:t>
                          </a:r>
                        </a:p>
                      </a:txBody>
                      <a:tcPr marL="78377" marR="78377" marT="39189" marB="39189"/>
                    </a:tc>
                    <a:extLst>
                      <a:ext uri="{0D108BD9-81ED-4DB2-BD59-A6C34878D82A}">
                        <a16:rowId xmlns:a16="http://schemas.microsoft.com/office/drawing/2014/main" val="873376270"/>
                      </a:ext>
                    </a:extLst>
                  </a:tr>
                  <a:tr h="672674">
                    <a:tc>
                      <a:txBody>
                        <a:bodyPr/>
                        <a:lstStyle/>
                        <a:p>
                          <a:r>
                            <a:rPr lang="en-US" sz="1700" dirty="0">
                              <a:latin typeface="Century" panose="02040604050505020304" pitchFamily="18" charset="0"/>
                            </a:rPr>
                            <a:t>Basin Hopping</a:t>
                          </a:r>
                        </a:p>
                      </a:txBody>
                      <a:tcPr marL="78377" marR="78377" marT="39189" marB="39189"/>
                    </a:tc>
                    <a:tc>
                      <a:txBody>
                        <a:bodyPr/>
                        <a:lstStyle/>
                        <a:p>
                          <a:r>
                            <a:rPr lang="en-US" sz="1700" dirty="0">
                              <a:latin typeface="Century" panose="02040604050505020304" pitchFamily="18" charset="0"/>
                            </a:rPr>
                            <a:t>78.06</a:t>
                          </a:r>
                        </a:p>
                      </a:txBody>
                      <a:tcPr marL="78377" marR="78377" marT="39189" marB="39189"/>
                    </a:tc>
                    <a:tc>
                      <a:txBody>
                        <a:bodyPr/>
                        <a:lstStyle/>
                        <a:p>
                          <a:r>
                            <a:rPr lang="en-US" sz="1700" dirty="0">
                              <a:latin typeface="Century" panose="02040604050505020304" pitchFamily="18" charset="0"/>
                            </a:rPr>
                            <a:t>42.37</a:t>
                          </a:r>
                        </a:p>
                      </a:txBody>
                      <a:tcPr marL="78377" marR="78377" marT="39189" marB="39189"/>
                    </a:tc>
                    <a:tc>
                      <a:txBody>
                        <a:bodyPr/>
                        <a:lstStyle/>
                        <a:p>
                          <a:r>
                            <a:rPr lang="en-US" sz="1700" dirty="0">
                              <a:latin typeface="Century" panose="02040604050505020304" pitchFamily="18" charset="0"/>
                            </a:rPr>
                            <a:t>35.69</a:t>
                          </a:r>
                        </a:p>
                      </a:txBody>
                      <a:tcPr marL="78377" marR="78377" marT="39189" marB="39189"/>
                    </a:tc>
                    <a:tc>
                      <a:txBody>
                        <a:bodyPr/>
                        <a:lstStyle/>
                        <a:p>
                          <a:r>
                            <a:rPr lang="en-US" sz="1700" dirty="0">
                              <a:latin typeface="Century" panose="02040604050505020304" pitchFamily="18" charset="0"/>
                            </a:rPr>
                            <a:t>59.2s</a:t>
                          </a:r>
                        </a:p>
                      </a:txBody>
                      <a:tcPr marL="78377" marR="78377" marT="39189" marB="39189"/>
                    </a:tc>
                    <a:tc>
                      <a:txBody>
                        <a:bodyPr/>
                        <a:lstStyle/>
                        <a:p>
                          <a:r>
                            <a:rPr lang="en-US" sz="1700" dirty="0">
                              <a:latin typeface="Century" panose="02040604050505020304" pitchFamily="18" charset="0"/>
                            </a:rPr>
                            <a:t>65.9s</a:t>
                          </a:r>
                        </a:p>
                      </a:txBody>
                      <a:tcPr marL="78377" marR="78377" marT="39189" marB="39189"/>
                    </a:tc>
                    <a:extLst>
                      <a:ext uri="{0D108BD9-81ED-4DB2-BD59-A6C34878D82A}">
                        <a16:rowId xmlns:a16="http://schemas.microsoft.com/office/drawing/2014/main" val="638987567"/>
                      </a:ext>
                    </a:extLst>
                  </a:tr>
                </a:tbl>
              </a:graphicData>
            </a:graphic>
          </p:graphicFrame>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6F361A8-25E7-5748-AF7E-F4E8BDB1C5B7}"/>
                  </a:ext>
                </a:extLst>
              </p:cNvPr>
              <p:cNvSpPr>
                <a:spLocks noGrp="1"/>
              </p:cNvSpPr>
              <p:nvPr>
                <p:ph idx="1"/>
              </p:nvPr>
            </p:nvSpPr>
            <p:spPr>
              <a:xfrm>
                <a:off x="477982" y="2755915"/>
                <a:ext cx="3141519" cy="1498495"/>
              </a:xfrm>
            </p:spPr>
            <p:txBody>
              <a:bodyPr>
                <a:normAutofit/>
              </a:bodyPr>
              <a:lstStyle/>
              <a:p>
                <a:r>
                  <a:rPr lang="en-US" dirty="0">
                    <a:latin typeface="Century" panose="02040604050505020304" pitchFamily="18" charset="0"/>
                  </a:rPr>
                  <a:t>Accuracy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𝝌</m:t>
                        </m:r>
                      </m:e>
                      <m:sub/>
                      <m:sup>
                        <m:r>
                          <a:rPr lang="en-US" b="1" i="1">
                            <a:latin typeface="Cambria Math" panose="02040503050406030204" pitchFamily="18" charset="0"/>
                          </a:rPr>
                          <m:t>𝟐</m:t>
                        </m:r>
                      </m:sup>
                    </m:sSubSup>
                  </m:oMath>
                </a14:m>
                <a:r>
                  <a:rPr lang="en-US" dirty="0">
                    <a:latin typeface="Century" panose="02040604050505020304" pitchFamily="18" charset="0"/>
                  </a:rPr>
                  <a:t>)</a:t>
                </a:r>
              </a:p>
              <a:p>
                <a:r>
                  <a:rPr lang="en-US" dirty="0">
                    <a:latin typeface="Century" panose="02040604050505020304" pitchFamily="18" charset="0"/>
                  </a:rPr>
                  <a:t>Time efficiency</a:t>
                </a:r>
              </a:p>
              <a:p>
                <a:r>
                  <a:rPr lang="en-US" dirty="0">
                    <a:latin typeface="Century" panose="02040604050505020304" pitchFamily="18" charset="0"/>
                  </a:rPr>
                  <a:t>Robustness to Noise</a:t>
                </a:r>
              </a:p>
            </p:txBody>
          </p:sp>
        </mc:Choice>
        <mc:Fallback xmlns="">
          <p:sp>
            <p:nvSpPr>
              <p:cNvPr id="6" name="Content Placeholder 2">
                <a:extLst>
                  <a:ext uri="{FF2B5EF4-FFF2-40B4-BE49-F238E27FC236}">
                    <a16:creationId xmlns:a16="http://schemas.microsoft.com/office/drawing/2014/main" id="{F6F361A8-25E7-5748-AF7E-F4E8BDB1C5B7}"/>
                  </a:ext>
                </a:extLst>
              </p:cNvPr>
              <p:cNvSpPr>
                <a:spLocks noGrp="1" noRot="1" noChangeAspect="1" noMove="1" noResize="1" noEditPoints="1" noAdjustHandles="1" noChangeArrowheads="1" noChangeShapeType="1" noTextEdit="1"/>
              </p:cNvSpPr>
              <p:nvPr>
                <p:ph idx="1"/>
              </p:nvPr>
            </p:nvSpPr>
            <p:spPr>
              <a:xfrm>
                <a:off x="477982" y="2755915"/>
                <a:ext cx="3141519" cy="1498495"/>
              </a:xfrm>
              <a:blipFill>
                <a:blip r:embed="rId4"/>
                <a:stretch>
                  <a:fillRect l="-40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10B5725-8BBA-F945-B038-04A4530857A3}"/>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279129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F054EF5-EFE6-45A2-834C-0F0931F39F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CFE3C88A-FEDB-4B9C-94EE-5026B326B3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D51D9B-0E7C-44D3-9215-81F9915232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16EFB339-1D4E-4824-A20B-AF30D07CF7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00030831-8136-4C61-8F00-6F190C5AE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9B14B360-4798-467E-ADE9-756959EC5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9433F2F7-DA21-430A-A31C-D529D9C6A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0B24FFF9-F75D-4A88-90F8-D2D7BBB8E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A0A2A2C4-404D-431C-8F9A-227932A42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4661DBE2-1BC5-463F-BBB8-199B890D1C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710A6E70-F0B9-4E3D-9A78-2D2FEE5DF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4" name="Rectangle 23">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7" name="Rectangle 36">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map&#10;&#10;Description automatically generated">
            <a:extLst>
              <a:ext uri="{FF2B5EF4-FFF2-40B4-BE49-F238E27FC236}">
                <a16:creationId xmlns:a16="http://schemas.microsoft.com/office/drawing/2014/main" id="{013441DA-95CE-C249-8452-918A9E467AF6}"/>
              </a:ext>
            </a:extLst>
          </p:cNvPr>
          <p:cNvPicPr>
            <a:picLocks noChangeAspect="1"/>
          </p:cNvPicPr>
          <p:nvPr/>
        </p:nvPicPr>
        <p:blipFill>
          <a:blip r:embed="rId3"/>
          <a:stretch>
            <a:fillRect/>
          </a:stretch>
        </p:blipFill>
        <p:spPr>
          <a:xfrm>
            <a:off x="1290249" y="1131994"/>
            <a:ext cx="9613378" cy="4590386"/>
          </a:xfrm>
          <a:prstGeom prst="rect">
            <a:avLst/>
          </a:prstGeom>
        </p:spPr>
      </p:pic>
      <p:sp>
        <p:nvSpPr>
          <p:cNvPr id="2" name="TextBox 1">
            <a:extLst>
              <a:ext uri="{FF2B5EF4-FFF2-40B4-BE49-F238E27FC236}">
                <a16:creationId xmlns:a16="http://schemas.microsoft.com/office/drawing/2014/main" id="{1A3427B9-E63D-924A-A32C-D695665A9200}"/>
              </a:ext>
            </a:extLst>
          </p:cNvPr>
          <p:cNvSpPr txBox="1"/>
          <p:nvPr/>
        </p:nvSpPr>
        <p:spPr>
          <a:xfrm>
            <a:off x="1630816" y="1088235"/>
            <a:ext cx="1011815" cy="369332"/>
          </a:xfrm>
          <a:prstGeom prst="rect">
            <a:avLst/>
          </a:prstGeom>
          <a:solidFill>
            <a:schemeClr val="bg1"/>
          </a:solidFill>
        </p:spPr>
        <p:txBody>
          <a:bodyPr wrap="none" rtlCol="0">
            <a:spAutoFit/>
          </a:bodyPr>
          <a:lstStyle/>
          <a:p>
            <a:r>
              <a:rPr lang="en-US" dirty="0">
                <a:highlight>
                  <a:srgbClr val="FFFF00"/>
                </a:highlight>
              </a:rPr>
              <a:t>            </a:t>
            </a:r>
          </a:p>
        </p:txBody>
      </p:sp>
      <p:sp>
        <p:nvSpPr>
          <p:cNvPr id="36" name="TextBox 35">
            <a:extLst>
              <a:ext uri="{FF2B5EF4-FFF2-40B4-BE49-F238E27FC236}">
                <a16:creationId xmlns:a16="http://schemas.microsoft.com/office/drawing/2014/main" id="{FA446208-6459-554D-8508-4D0B69662702}"/>
              </a:ext>
            </a:extLst>
          </p:cNvPr>
          <p:cNvSpPr txBox="1"/>
          <p:nvPr/>
        </p:nvSpPr>
        <p:spPr>
          <a:xfrm>
            <a:off x="1630815" y="3336753"/>
            <a:ext cx="1011815" cy="369332"/>
          </a:xfrm>
          <a:prstGeom prst="rect">
            <a:avLst/>
          </a:prstGeom>
          <a:solidFill>
            <a:schemeClr val="bg1"/>
          </a:solidFill>
        </p:spPr>
        <p:txBody>
          <a:bodyPr wrap="none" rtlCol="0">
            <a:spAutoFit/>
          </a:bodyPr>
          <a:lstStyle/>
          <a:p>
            <a:r>
              <a:rPr lang="en-US" dirty="0">
                <a:highlight>
                  <a:srgbClr val="FFFF00"/>
                </a:highlight>
              </a:rPr>
              <a:t>            </a:t>
            </a:r>
          </a:p>
        </p:txBody>
      </p:sp>
      <p:sp>
        <p:nvSpPr>
          <p:cNvPr id="39" name="TextBox 38">
            <a:extLst>
              <a:ext uri="{FF2B5EF4-FFF2-40B4-BE49-F238E27FC236}">
                <a16:creationId xmlns:a16="http://schemas.microsoft.com/office/drawing/2014/main" id="{67AA589B-15DF-684D-9917-6CCA893E0480}"/>
              </a:ext>
            </a:extLst>
          </p:cNvPr>
          <p:cNvSpPr txBox="1"/>
          <p:nvPr/>
        </p:nvSpPr>
        <p:spPr>
          <a:xfrm>
            <a:off x="7911449" y="1086124"/>
            <a:ext cx="1011815" cy="369332"/>
          </a:xfrm>
          <a:prstGeom prst="rect">
            <a:avLst/>
          </a:prstGeom>
          <a:solidFill>
            <a:schemeClr val="bg1"/>
          </a:solidFill>
        </p:spPr>
        <p:txBody>
          <a:bodyPr wrap="none" rtlCol="0">
            <a:spAutoFit/>
          </a:bodyPr>
          <a:lstStyle/>
          <a:p>
            <a:r>
              <a:rPr lang="en-US" dirty="0">
                <a:highlight>
                  <a:srgbClr val="FFFF00"/>
                </a:highlight>
              </a:rPr>
              <a:t>            </a:t>
            </a:r>
          </a:p>
        </p:txBody>
      </p:sp>
      <p:sp>
        <p:nvSpPr>
          <p:cNvPr id="40" name="TextBox 39">
            <a:extLst>
              <a:ext uri="{FF2B5EF4-FFF2-40B4-BE49-F238E27FC236}">
                <a16:creationId xmlns:a16="http://schemas.microsoft.com/office/drawing/2014/main" id="{BB615CEF-3069-F443-822B-13405B75859C}"/>
              </a:ext>
            </a:extLst>
          </p:cNvPr>
          <p:cNvSpPr txBox="1"/>
          <p:nvPr/>
        </p:nvSpPr>
        <p:spPr>
          <a:xfrm>
            <a:off x="7885146" y="3290202"/>
            <a:ext cx="1011815" cy="369332"/>
          </a:xfrm>
          <a:prstGeom prst="rect">
            <a:avLst/>
          </a:prstGeom>
          <a:solidFill>
            <a:schemeClr val="bg1"/>
          </a:solidFill>
        </p:spPr>
        <p:txBody>
          <a:bodyPr wrap="none" rtlCol="0">
            <a:spAutoFit/>
          </a:bodyPr>
          <a:lstStyle/>
          <a:p>
            <a:r>
              <a:rPr lang="en-US" dirty="0">
                <a:highlight>
                  <a:srgbClr val="FFFF00"/>
                </a:highlight>
              </a:rPr>
              <a:t>            </a:t>
            </a:r>
          </a:p>
        </p:txBody>
      </p:sp>
      <p:sp>
        <p:nvSpPr>
          <p:cNvPr id="3" name="Slide Number Placeholder 2">
            <a:extLst>
              <a:ext uri="{FF2B5EF4-FFF2-40B4-BE49-F238E27FC236}">
                <a16:creationId xmlns:a16="http://schemas.microsoft.com/office/drawing/2014/main" id="{FDC7745F-3AC1-FE40-82B2-9C5135C4A0E0}"/>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461530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8E10862-F5BB-FF48-B90E-2D0D6E049EE9}"/>
              </a:ext>
            </a:extLst>
          </p:cNvPr>
          <p:cNvSpPr txBox="1">
            <a:spLocks/>
          </p:cNvSpPr>
          <p:nvPr/>
        </p:nvSpPr>
        <p:spPr>
          <a:xfrm>
            <a:off x="633796" y="4509042"/>
            <a:ext cx="4208367" cy="177078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Century" panose="02040604050505020304" pitchFamily="18" charset="0"/>
              </a:rPr>
              <a:t>Unitless?</a:t>
            </a:r>
          </a:p>
          <a:p>
            <a:r>
              <a:rPr lang="en-US" dirty="0">
                <a:latin typeface="Century" panose="02040604050505020304" pitchFamily="18" charset="0"/>
              </a:rPr>
              <a:t>Comparable?</a:t>
            </a:r>
          </a:p>
          <a:p>
            <a:r>
              <a:rPr lang="en-US" dirty="0">
                <a:latin typeface="Century" panose="02040604050505020304" pitchFamily="18" charset="0"/>
              </a:rPr>
              <a:t>Weight too high on position?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08CA5AA-2481-E141-8143-AD55928B31DE}"/>
                  </a:ext>
                </a:extLst>
              </p:cNvPr>
              <p:cNvSpPr txBox="1">
                <a:spLocks/>
              </p:cNvSpPr>
              <p:nvPr/>
            </p:nvSpPr>
            <p:spPr>
              <a:xfrm>
                <a:off x="449760" y="1858356"/>
                <a:ext cx="5158353" cy="271364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14:m>
                  <m:oMath xmlns:m="http://schemas.openxmlformats.org/officeDocument/2006/math">
                    <m:sSubSup>
                      <m:sSubSupPr>
                        <m:ctrlPr>
                          <a:rPr lang="en-US" sz="2200" i="1" smtClean="0">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𝜒</m:t>
                        </m:r>
                      </m:e>
                      <m:sub>
                        <m:r>
                          <a:rPr lang="en-US" sz="2200" i="1">
                            <a:latin typeface="Cambria Math" panose="02040503050406030204" pitchFamily="18" charset="0"/>
                            <a:ea typeface="Cambria Math" panose="02040503050406030204" pitchFamily="18" charset="0"/>
                          </a:rPr>
                          <m:t>𝑝𝑜𝑠</m:t>
                        </m:r>
                      </m:sub>
                      <m:sup>
                        <m:r>
                          <a:rPr lang="en-US" sz="2200" i="1">
                            <a:latin typeface="Cambria Math" panose="02040503050406030204" pitchFamily="18" charset="0"/>
                            <a:ea typeface="Cambria Math" panose="02040503050406030204" pitchFamily="18" charset="0"/>
                          </a:rPr>
                          <m:t>2</m:t>
                        </m:r>
                      </m:sup>
                    </m:sSubSup>
                    <m:r>
                      <a:rPr lang="en-US" sz="2200" i="1">
                        <a:latin typeface="Cambria Math" panose="02040503050406030204" pitchFamily="18" charset="0"/>
                        <a:ea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h𝑖𝑡</m:t>
                            </m:r>
                          </m:sub>
                        </m:sSub>
                      </m:den>
                    </m:f>
                    <m:r>
                      <m:rPr>
                        <m:sty m:val="p"/>
                      </m:rPr>
                      <a:rPr lang="el-GR" sz="2200" i="1">
                        <a:latin typeface="Cambria Math" panose="02040503050406030204" pitchFamily="18" charset="0"/>
                        <a:ea typeface="Cambria Math" panose="02040503050406030204" pitchFamily="18" charset="0"/>
                      </a:rPr>
                      <m:t>Σ</m:t>
                    </m:r>
                    <m:r>
                      <a:rPr lang="en-US" sz="2200" i="1">
                        <a:latin typeface="Cambria Math" panose="02040503050406030204" pitchFamily="18" charset="0"/>
                        <a:ea typeface="Cambria Math" panose="02040503050406030204" pitchFamily="18" charset="0"/>
                      </a:rPr>
                      <m:t>[</m:t>
                    </m:r>
                    <m:sSup>
                      <m:sSupPr>
                        <m:ctrlPr>
                          <a:rPr lang="el-GR" sz="2200" i="1">
                            <a:latin typeface="Cambria Math" panose="02040503050406030204" pitchFamily="18" charset="0"/>
                            <a:ea typeface="Cambria Math" panose="02040503050406030204" pitchFamily="18" charset="0"/>
                          </a:rPr>
                        </m:ctrlPr>
                      </m:sSupPr>
                      <m:e>
                        <m:f>
                          <m:fPr>
                            <m:ctrlPr>
                              <a:rPr lang="en-US" sz="2200" i="1">
                                <a:latin typeface="Cambria Math" panose="02040503050406030204" pitchFamily="18" charset="0"/>
                                <a:ea typeface="Cambria Math" panose="02040503050406030204" pitchFamily="18" charset="0"/>
                              </a:rPr>
                            </m:ctrlPr>
                          </m:fPr>
                          <m:num>
                            <m:sSub>
                              <m:sSubPr>
                                <m:ctrlPr>
                                  <a:rPr lang="en-US" sz="2200" i="1">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𝑥</m:t>
                                </m:r>
                              </m:e>
                              <m:sub>
                                <m:r>
                                  <a:rPr lang="en-US" sz="2200" i="1">
                                    <a:latin typeface="Cambria Math" panose="02040503050406030204" pitchFamily="18" charset="0"/>
                                    <a:ea typeface="Cambria Math" panose="02040503050406030204" pitchFamily="18" charset="0"/>
                                  </a:rPr>
                                  <m:t>𝑖</m:t>
                                </m:r>
                              </m:sub>
                            </m:sSub>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𝑥</m:t>
                            </m:r>
                            <m:r>
                              <a:rPr lang="en-US" sz="2200" i="1">
                                <a:latin typeface="Cambria Math" panose="02040503050406030204" pitchFamily="18" charset="0"/>
                                <a:ea typeface="Cambria Math" panose="02040503050406030204" pitchFamily="18" charset="0"/>
                              </a:rPr>
                              <m:t>(</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𝑧</m:t>
                                </m:r>
                              </m:e>
                              <m:sub>
                                <m:r>
                                  <a:rPr lang="en-US" sz="2200" i="1">
                                    <a:latin typeface="Cambria Math" panose="02040503050406030204" pitchFamily="18" charset="0"/>
                                    <a:ea typeface="Cambria Math" panose="02040503050406030204" pitchFamily="18" charset="0"/>
                                  </a:rPr>
                                  <m:t>𝑖</m:t>
                                </m:r>
                              </m:sub>
                            </m:sSub>
                            <m:r>
                              <a:rPr lang="en-US" sz="2200" i="1">
                                <a:latin typeface="Cambria Math" panose="02040503050406030204" pitchFamily="18" charset="0"/>
                                <a:ea typeface="Cambria Math" panose="02040503050406030204" pitchFamily="18" charset="0"/>
                              </a:rPr>
                              <m:t>)</m:t>
                            </m:r>
                            <m:r>
                              <a:rPr lang="en-US" sz="2200" i="1" smtClean="0">
                                <a:latin typeface="Cambria Math" panose="02040503050406030204" pitchFamily="18" charset="0"/>
                                <a:ea typeface="Cambria Math" panose="02040503050406030204" pitchFamily="18" charset="0"/>
                              </a:rPr>
                              <m:t>)</m:t>
                            </m:r>
                          </m:num>
                          <m:den>
                            <m:sSubSup>
                              <m:sSubSupPr>
                                <m:ctrlPr>
                                  <a:rPr lang="en-US" sz="2200" i="1" smtClean="0">
                                    <a:latin typeface="Cambria Math" panose="02040503050406030204" pitchFamily="18" charset="0"/>
                                    <a:ea typeface="Cambria Math" panose="02040503050406030204" pitchFamily="18" charset="0"/>
                                  </a:rPr>
                                </m:ctrlPr>
                              </m:sSubSupPr>
                              <m:e>
                                <m:r>
                                  <a:rPr lang="en-US" sz="2200" i="1" smtClean="0">
                                    <a:latin typeface="Cambria Math" panose="02040503050406030204" pitchFamily="18" charset="0"/>
                                    <a:ea typeface="Cambria Math" panose="02040503050406030204" pitchFamily="18" charset="0"/>
                                  </a:rPr>
                                  <m:t>𝜎</m:t>
                                </m:r>
                              </m:e>
                              <m:sub>
                                <m:r>
                                  <a:rPr lang="en-US" sz="2200" b="0" i="1" smtClean="0">
                                    <a:latin typeface="Cambria Math" panose="02040503050406030204" pitchFamily="18" charset="0"/>
                                    <a:ea typeface="Cambria Math" panose="02040503050406030204" pitchFamily="18" charset="0"/>
                                  </a:rPr>
                                  <m:t>𝑝𝑜𝑠</m:t>
                                </m:r>
                              </m:sub>
                              <m:sup>
                                <m:r>
                                  <a:rPr lang="en-US" sz="2200" b="0" i="1" smtClean="0">
                                    <a:latin typeface="Cambria Math" panose="02040503050406030204" pitchFamily="18" charset="0"/>
                                    <a:ea typeface="Cambria Math" panose="02040503050406030204" pitchFamily="18" charset="0"/>
                                  </a:rPr>
                                  <m:t>2</m:t>
                                </m:r>
                              </m:sup>
                            </m:sSubSup>
                          </m:den>
                        </m:f>
                      </m:e>
                      <m:sup>
                        <m:r>
                          <a:rPr lang="en-US" sz="2200" i="1">
                            <a:latin typeface="Cambria Math" panose="02040503050406030204" pitchFamily="18" charset="0"/>
                            <a:ea typeface="Cambria Math" panose="02040503050406030204" pitchFamily="18" charset="0"/>
                          </a:rPr>
                          <m:t>2</m:t>
                        </m:r>
                      </m:sup>
                    </m:sSup>
                  </m:oMath>
                </a14:m>
                <a:r>
                  <a:rPr lang="en-US" sz="2200" dirty="0">
                    <a:solidFill>
                      <a:srgbClr val="000000"/>
                    </a:solidFill>
                  </a:rPr>
                  <a:t>+</a:t>
                </a:r>
                <a:r>
                  <a:rPr lang="el-GR" sz="2200" dirty="0">
                    <a:ea typeface="Cambria Math" panose="02040503050406030204" pitchFamily="18" charset="0"/>
                  </a:rPr>
                  <a:t> </a:t>
                </a:r>
                <a14:m>
                  <m:oMath xmlns:m="http://schemas.openxmlformats.org/officeDocument/2006/math">
                    <m:sSup>
                      <m:sSupPr>
                        <m:ctrlPr>
                          <a:rPr lang="el-GR" sz="2200" i="1">
                            <a:latin typeface="Cambria Math" panose="02040503050406030204" pitchFamily="18" charset="0"/>
                            <a:ea typeface="Cambria Math" panose="02040503050406030204" pitchFamily="18" charset="0"/>
                          </a:rPr>
                        </m:ctrlPr>
                      </m:sSupPr>
                      <m:e>
                        <m:f>
                          <m:fPr>
                            <m:ctrlPr>
                              <a:rPr lang="en-US" sz="2200" i="1">
                                <a:latin typeface="Cambria Math" panose="02040503050406030204" pitchFamily="18" charset="0"/>
                                <a:ea typeface="Cambria Math" panose="02040503050406030204" pitchFamily="18" charset="0"/>
                              </a:rPr>
                            </m:ctrlPr>
                          </m:fPr>
                          <m:num>
                            <m:r>
                              <a:rPr lang="en-US" sz="2200" i="1" smtClean="0">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𝑦</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𝑦</m:t>
                            </m:r>
                            <m:d>
                              <m:dPr>
                                <m:ctrlPr>
                                  <a:rPr lang="en-US" sz="2200" i="1">
                                    <a:latin typeface="Cambria Math" panose="02040503050406030204" pitchFamily="18" charset="0"/>
                                    <a:ea typeface="Cambria Math" panose="02040503050406030204" pitchFamily="18" charset="0"/>
                                  </a:rPr>
                                </m:ctrlPr>
                              </m:dPr>
                              <m:e>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𝑧</m:t>
                                    </m:r>
                                  </m:e>
                                  <m:sub>
                                    <m:r>
                                      <a:rPr lang="en-US" sz="2200" i="1">
                                        <a:latin typeface="Cambria Math" panose="02040503050406030204" pitchFamily="18" charset="0"/>
                                        <a:ea typeface="Cambria Math" panose="02040503050406030204" pitchFamily="18" charset="0"/>
                                      </a:rPr>
                                      <m:t>𝑖</m:t>
                                    </m:r>
                                  </m:sub>
                                </m:sSub>
                              </m:e>
                            </m:d>
                            <m:r>
                              <a:rPr lang="en-US" sz="2200" i="1" smtClean="0">
                                <a:latin typeface="Cambria Math" panose="02040503050406030204" pitchFamily="18" charset="0"/>
                                <a:ea typeface="Cambria Math" panose="02040503050406030204" pitchFamily="18" charset="0"/>
                              </a:rPr>
                              <m:t>)</m:t>
                            </m:r>
                          </m:num>
                          <m:den>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𝑝𝑜𝑠</m:t>
                                </m:r>
                              </m:sub>
                              <m:sup>
                                <m:r>
                                  <a:rPr lang="en-US" sz="2200" i="1">
                                    <a:latin typeface="Cambria Math" panose="02040503050406030204" pitchFamily="18" charset="0"/>
                                    <a:ea typeface="Cambria Math" panose="02040503050406030204" pitchFamily="18" charset="0"/>
                                  </a:rPr>
                                  <m:t>2</m:t>
                                </m:r>
                              </m:sup>
                            </m:sSubSup>
                          </m:den>
                        </m:f>
                      </m:e>
                      <m:sup>
                        <m:r>
                          <a:rPr lang="en-US" sz="2200" i="1">
                            <a:latin typeface="Cambria Math" panose="02040503050406030204" pitchFamily="18" charset="0"/>
                            <a:ea typeface="Cambria Math" panose="02040503050406030204" pitchFamily="18" charset="0"/>
                          </a:rPr>
                          <m:t>2</m:t>
                        </m:r>
                      </m:sup>
                    </m:sSup>
                    <m:r>
                      <a:rPr lang="en-US" sz="2200" b="0" i="0" smtClean="0">
                        <a:latin typeface="Cambria Math" panose="02040503050406030204" pitchFamily="18" charset="0"/>
                        <a:ea typeface="Cambria Math" panose="02040503050406030204" pitchFamily="18" charset="0"/>
                      </a:rPr>
                      <m:t>]</m:t>
                    </m:r>
                  </m:oMath>
                </a14:m>
                <a:endParaRPr lang="en-US" sz="2200" dirty="0">
                  <a:solidFill>
                    <a:srgbClr val="000000"/>
                  </a:solidFill>
                </a:endParaRPr>
              </a:p>
              <a:p>
                <a14:m>
                  <m:oMath xmlns:m="http://schemas.openxmlformats.org/officeDocument/2006/math">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𝜒</m:t>
                        </m:r>
                      </m:e>
                      <m:sub>
                        <m:r>
                          <a:rPr lang="en-US" sz="2200" i="1">
                            <a:latin typeface="Cambria Math" panose="02040503050406030204" pitchFamily="18" charset="0"/>
                            <a:ea typeface="Cambria Math" panose="02040503050406030204" pitchFamily="18" charset="0"/>
                          </a:rPr>
                          <m:t>𝑒𝑛</m:t>
                        </m:r>
                      </m:sub>
                      <m:sup>
                        <m:r>
                          <a:rPr lang="en-US" sz="2200" i="1">
                            <a:latin typeface="Cambria Math" panose="02040503050406030204" pitchFamily="18" charset="0"/>
                            <a:ea typeface="Cambria Math" panose="02040503050406030204" pitchFamily="18" charset="0"/>
                          </a:rPr>
                          <m:t>2</m:t>
                        </m:r>
                      </m:sup>
                    </m:sSubSup>
                    <m:r>
                      <a:rPr lang="en-US" sz="2200" i="1">
                        <a:latin typeface="Cambria Math" panose="02040503050406030204" pitchFamily="18" charset="0"/>
                        <a:ea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h𝑖𝑡</m:t>
                            </m:r>
                          </m:sub>
                        </m:sSub>
                      </m:den>
                    </m:f>
                    <m:r>
                      <m:rPr>
                        <m:sty m:val="p"/>
                      </m:rPr>
                      <a:rPr lang="el-GR" sz="2200" i="1">
                        <a:latin typeface="Cambria Math" panose="02040503050406030204" pitchFamily="18" charset="0"/>
                        <a:ea typeface="Cambria Math" panose="02040503050406030204" pitchFamily="18" charset="0"/>
                      </a:rPr>
                      <m:t>Σ</m:t>
                    </m:r>
                    <m:sSup>
                      <m:sSupPr>
                        <m:ctrlPr>
                          <a:rPr lang="el-GR" sz="2200" i="1">
                            <a:latin typeface="Cambria Math" panose="02040503050406030204" pitchFamily="18" charset="0"/>
                            <a:ea typeface="Cambria Math" panose="02040503050406030204" pitchFamily="18" charset="0"/>
                          </a:rPr>
                        </m:ctrlPr>
                      </m:sSupPr>
                      <m:e>
                        <m:f>
                          <m:fPr>
                            <m:ctrlPr>
                              <a:rPr lang="en-US" sz="2200" i="1">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sSup>
                              <m:sSupPr>
                                <m:ctrlPr>
                                  <a:rPr lang="en-US" sz="220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𝑞</m:t>
                                </m:r>
                              </m:e>
                              <m:sup>
                                <m:r>
                                  <a:rPr lang="en-US" sz="2200" b="0" i="1" smtClean="0">
                                    <a:latin typeface="Cambria Math" panose="02040503050406030204" pitchFamily="18" charset="0"/>
                                    <a:ea typeface="Cambria Math" panose="02040503050406030204" pitchFamily="18" charset="0"/>
                                  </a:rPr>
                                  <m:t>2</m:t>
                                </m:r>
                              </m:sup>
                            </m:sSup>
                          </m:num>
                          <m:den>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𝜎</m:t>
                                </m:r>
                              </m:e>
                              <m:sub>
                                <m:r>
                                  <a:rPr lang="en-US" sz="2200" b="0" i="1" smtClean="0">
                                    <a:latin typeface="Cambria Math" panose="02040503050406030204" pitchFamily="18" charset="0"/>
                                    <a:ea typeface="Cambria Math" panose="02040503050406030204" pitchFamily="18" charset="0"/>
                                  </a:rPr>
                                  <m:t>𝑒𝑛𝑔</m:t>
                                </m:r>
                              </m:sub>
                              <m:sup>
                                <m:r>
                                  <a:rPr lang="en-US" sz="2200" i="1">
                                    <a:latin typeface="Cambria Math" panose="02040503050406030204" pitchFamily="18" charset="0"/>
                                    <a:ea typeface="Cambria Math" panose="02040503050406030204" pitchFamily="18" charset="0"/>
                                  </a:rPr>
                                  <m:t>2</m:t>
                                </m:r>
                              </m:sup>
                            </m:sSubSup>
                          </m:den>
                        </m:f>
                      </m:e>
                      <m:sup/>
                    </m:sSup>
                  </m:oMath>
                </a14:m>
                <a:endParaRPr lang="en-US" sz="2200" dirty="0"/>
              </a:p>
              <a:p>
                <a14:m>
                  <m:oMath xmlns:m="http://schemas.openxmlformats.org/officeDocument/2006/math">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𝜒</m:t>
                        </m:r>
                      </m:e>
                      <m:sub>
                        <m:r>
                          <a:rPr lang="en-US" sz="2200" i="1">
                            <a:latin typeface="Cambria Math" panose="02040503050406030204" pitchFamily="18" charset="0"/>
                            <a:ea typeface="Cambria Math" panose="02040503050406030204" pitchFamily="18" charset="0"/>
                          </a:rPr>
                          <m:t>𝑣𝑒𝑟𝑡</m:t>
                        </m:r>
                      </m:sub>
                      <m:sup>
                        <m:r>
                          <a:rPr lang="en-US" sz="2200" i="1">
                            <a:latin typeface="Cambria Math" panose="02040503050406030204" pitchFamily="18" charset="0"/>
                            <a:ea typeface="Cambria Math" panose="02040503050406030204" pitchFamily="18" charset="0"/>
                          </a:rPr>
                          <m:t>2</m:t>
                        </m:r>
                      </m:sup>
                    </m:sSubSup>
                    <m:r>
                      <a:rPr lang="en-US" sz="2200" i="1">
                        <a:latin typeface="Cambria Math" panose="02040503050406030204" pitchFamily="18" charset="0"/>
                        <a:ea typeface="Cambria Math" panose="02040503050406030204" pitchFamily="18" charset="0"/>
                      </a:rPr>
                      <m:t>=</m:t>
                    </m:r>
                    <m:f>
                      <m:fPr>
                        <m:ctrlPr>
                          <a:rPr lang="en-US" sz="2200" i="1">
                            <a:latin typeface="Cambria Math" panose="02040503050406030204" pitchFamily="18" charset="0"/>
                          </a:rPr>
                        </m:ctrlPr>
                      </m:fPr>
                      <m:num>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0</m:t>
                            </m:r>
                          </m:sub>
                          <m:sup>
                            <m:r>
                              <a:rPr lang="en-US" sz="2200" i="1">
                                <a:latin typeface="Cambria Math" panose="02040503050406030204" pitchFamily="18" charset="0"/>
                              </a:rPr>
                              <m:t>2</m:t>
                            </m:r>
                          </m:sup>
                        </m:sSubSup>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𝑦</m:t>
                            </m:r>
                          </m:e>
                          <m:sub>
                            <m:r>
                              <a:rPr lang="en-US" sz="2200" i="1">
                                <a:latin typeface="Cambria Math" panose="02040503050406030204" pitchFamily="18" charset="0"/>
                              </a:rPr>
                              <m:t>0</m:t>
                            </m:r>
                          </m:sub>
                          <m:sup>
                            <m:r>
                              <a:rPr lang="en-US" sz="2200" i="1">
                                <a:latin typeface="Cambria Math" panose="02040503050406030204" pitchFamily="18" charset="0"/>
                              </a:rPr>
                              <m:t>2</m:t>
                            </m:r>
                          </m:sup>
                        </m:sSubSup>
                      </m:num>
                      <m:den>
                        <m:sSubSup>
                          <m:sSubSupPr>
                            <m:ctrlPr>
                              <a:rPr lang="en-US" sz="2200" i="1">
                                <a:latin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rPr>
                              <m:t>𝑣𝑒𝑟𝑡</m:t>
                            </m:r>
                          </m:sub>
                          <m:sup>
                            <m:r>
                              <a:rPr lang="en-US" sz="2200" i="1">
                                <a:latin typeface="Cambria Math" panose="02040503050406030204" pitchFamily="18" charset="0"/>
                              </a:rPr>
                              <m:t>2</m:t>
                            </m:r>
                          </m:sup>
                        </m:sSubSup>
                      </m:den>
                    </m:f>
                  </m:oMath>
                </a14:m>
                <a:endParaRPr lang="en-US" sz="2200" dirty="0"/>
              </a:p>
            </p:txBody>
          </p:sp>
        </mc:Choice>
        <mc:Fallback xmlns="">
          <p:sp>
            <p:nvSpPr>
              <p:cNvPr id="6" name="Content Placeholder 2">
                <a:extLst>
                  <a:ext uri="{FF2B5EF4-FFF2-40B4-BE49-F238E27FC236}">
                    <a16:creationId xmlns:a16="http://schemas.microsoft.com/office/drawing/2014/main" id="{D08CA5AA-2481-E141-8143-AD55928B31DE}"/>
                  </a:ext>
                </a:extLst>
              </p:cNvPr>
              <p:cNvSpPr txBox="1">
                <a:spLocks noRot="1" noChangeAspect="1" noMove="1" noResize="1" noEditPoints="1" noAdjustHandles="1" noChangeArrowheads="1" noChangeShapeType="1" noTextEdit="1"/>
              </p:cNvSpPr>
              <p:nvPr/>
            </p:nvSpPr>
            <p:spPr>
              <a:xfrm>
                <a:off x="449760" y="1858356"/>
                <a:ext cx="5158353" cy="2713644"/>
              </a:xfrm>
              <a:prstGeom prst="rect">
                <a:avLst/>
              </a:prstGeom>
              <a:blipFill>
                <a:blip r:embed="rId2"/>
                <a:stretch>
                  <a:fillRect l="-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0414E4A-3EDA-324E-9539-19C8A0404F4A}"/>
                  </a:ext>
                </a:extLst>
              </p:cNvPr>
              <p:cNvSpPr txBox="1"/>
              <p:nvPr/>
            </p:nvSpPr>
            <p:spPr>
              <a:xfrm>
                <a:off x="6553821" y="780162"/>
                <a:ext cx="2360583" cy="412870"/>
              </a:xfrm>
              <a:prstGeom prst="rect">
                <a:avLst/>
              </a:prstGeom>
              <a:noFill/>
            </p:spPr>
            <p:txBody>
              <a:bodyPr wrap="none" rtlCol="0">
                <a:spAutoFit/>
              </a:bodyPr>
              <a:lstStyle/>
              <a:p>
                <a14:m>
                  <m:oMath xmlns:m="http://schemas.openxmlformats.org/officeDocument/2006/math">
                    <m:sSubSup>
                      <m:sSubSupPr>
                        <m:ctrlPr>
                          <a:rPr lang="en-US" i="1" smtClean="0">
                            <a:latin typeface="Cambria Math" panose="02040503050406030204" pitchFamily="18" charset="0"/>
                            <a:ea typeface="Cambria Math" panose="02040503050406030204" pitchFamily="18" charset="0"/>
                          </a:rPr>
                        </m:ctrlPr>
                      </m:sSubSup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sup>
                            <m:r>
                              <a:rPr lang="en-US" i="1">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ea typeface="Cambria Math" panose="02040503050406030204" pitchFamily="18" charset="0"/>
                          </a:rPr>
                          <m:t>𝑝𝑜𝑠</m:t>
                        </m:r>
                      </m:sub>
                      <m:sup>
                        <m:r>
                          <a:rPr lang="en-US" i="1">
                            <a:latin typeface="Cambria Math" panose="02040503050406030204" pitchFamily="18" charset="0"/>
                            <a:ea typeface="Cambria Math" panose="02040503050406030204" pitchFamily="18" charset="0"/>
                          </a:rPr>
                          <m:t>2</m:t>
                        </m:r>
                      </m:sup>
                    </m:sSubSup>
                  </m:oMath>
                </a14:m>
                <a:r>
                  <a:rPr lang="en-US" dirty="0"/>
                  <a:t>+</a:t>
                </a:r>
                <a:r>
                  <a:rPr lang="en-US" dirty="0">
                    <a:ea typeface="Cambria Math" panose="02040503050406030204" pitchFamily="18" charset="0"/>
                  </a:rPr>
                  <a:t>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ea typeface="Cambria Math" panose="02040503050406030204" pitchFamily="18" charset="0"/>
                          </a:rPr>
                          <m:t>𝑒𝑛</m:t>
                        </m:r>
                      </m:sub>
                      <m:sup>
                        <m:r>
                          <a:rPr lang="en-US" i="1">
                            <a:latin typeface="Cambria Math" panose="02040503050406030204" pitchFamily="18" charset="0"/>
                            <a:ea typeface="Cambria Math" panose="02040503050406030204" pitchFamily="18" charset="0"/>
                          </a:rPr>
                          <m:t>2</m:t>
                        </m:r>
                      </m:sup>
                    </m:sSubSup>
                  </m:oMath>
                </a14:m>
                <a:r>
                  <a:rPr lang="en-US" dirty="0"/>
                  <a:t>+</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b="0" i="1" smtClean="0">
                            <a:latin typeface="Cambria Math" panose="02040503050406030204" pitchFamily="18" charset="0"/>
                            <a:ea typeface="Cambria Math" panose="02040503050406030204" pitchFamily="18" charset="0"/>
                          </a:rPr>
                          <m:t>𝑣𝑒𝑟𝑡</m:t>
                        </m:r>
                      </m:sub>
                      <m:sup>
                        <m:r>
                          <a:rPr lang="en-US" i="1">
                            <a:latin typeface="Cambria Math" panose="02040503050406030204" pitchFamily="18" charset="0"/>
                            <a:ea typeface="Cambria Math" panose="02040503050406030204" pitchFamily="18" charset="0"/>
                          </a:rPr>
                          <m:t>2</m:t>
                        </m:r>
                      </m:sup>
                    </m:sSubSup>
                  </m:oMath>
                </a14:m>
                <a:endParaRPr lang="en-US" dirty="0"/>
              </a:p>
            </p:txBody>
          </p:sp>
        </mc:Choice>
        <mc:Fallback xmlns="">
          <p:sp>
            <p:nvSpPr>
              <p:cNvPr id="8" name="TextBox 7">
                <a:extLst>
                  <a:ext uri="{FF2B5EF4-FFF2-40B4-BE49-F238E27FC236}">
                    <a16:creationId xmlns:a16="http://schemas.microsoft.com/office/drawing/2014/main" id="{80414E4A-3EDA-324E-9539-19C8A0404F4A}"/>
                  </a:ext>
                </a:extLst>
              </p:cNvPr>
              <p:cNvSpPr txBox="1">
                <a:spLocks noRot="1" noChangeAspect="1" noMove="1" noResize="1" noEditPoints="1" noAdjustHandles="1" noChangeArrowheads="1" noChangeShapeType="1" noTextEdit="1"/>
              </p:cNvSpPr>
              <p:nvPr/>
            </p:nvSpPr>
            <p:spPr>
              <a:xfrm>
                <a:off x="6553821" y="780162"/>
                <a:ext cx="2360583" cy="412870"/>
              </a:xfrm>
              <a:prstGeom prst="rect">
                <a:avLst/>
              </a:prstGeom>
              <a:blipFill>
                <a:blip r:embed="rId3"/>
                <a:stretch>
                  <a:fillRect b="-14706"/>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161736D8-68B0-6647-B033-CC4E6BBDA5DE}"/>
              </a:ext>
            </a:extLst>
          </p:cNvPr>
          <p:cNvSpPr txBox="1">
            <a:spLocks/>
          </p:cNvSpPr>
          <p:nvPr/>
        </p:nvSpPr>
        <p:spPr>
          <a:xfrm>
            <a:off x="633796" y="1488974"/>
            <a:ext cx="4490399" cy="444544"/>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latin typeface="Century" panose="02040604050505020304" pitchFamily="18" charset="0"/>
              </a:rPr>
              <a:t>The original objective function</a:t>
            </a:r>
          </a:p>
        </p:txBody>
      </p:sp>
      <p:sp>
        <p:nvSpPr>
          <p:cNvPr id="11" name="Title 1">
            <a:extLst>
              <a:ext uri="{FF2B5EF4-FFF2-40B4-BE49-F238E27FC236}">
                <a16:creationId xmlns:a16="http://schemas.microsoft.com/office/drawing/2014/main" id="{43B11A98-16E0-784F-908F-4D49F8C59B21}"/>
              </a:ext>
            </a:extLst>
          </p:cNvPr>
          <p:cNvSpPr txBox="1">
            <a:spLocks/>
          </p:cNvSpPr>
          <p:nvPr/>
        </p:nvSpPr>
        <p:spPr>
          <a:xfrm>
            <a:off x="317736" y="61271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latin typeface="Century" panose="02040604050505020304" pitchFamily="18" charset="0"/>
              </a:rPr>
              <a:t>Modifying the objective function</a:t>
            </a:r>
          </a:p>
        </p:txBody>
      </p:sp>
      <p:sp>
        <p:nvSpPr>
          <p:cNvPr id="2" name="Slide Number Placeholder 1">
            <a:extLst>
              <a:ext uri="{FF2B5EF4-FFF2-40B4-BE49-F238E27FC236}">
                <a16:creationId xmlns:a16="http://schemas.microsoft.com/office/drawing/2014/main" id="{BB7C5F2F-49DA-FF40-A474-F4D66BCE5473}"/>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389300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1" name="Straight Connector 6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Isosceles Triangle 6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6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Isosceles Triangle 6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72" name="Rectangle 7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5" name="Straight Connector 7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Isosceles Triangle 7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Isosceles Triangle 8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85" name="Rectangle 8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Content Placeholder 8">
            <a:extLst>
              <a:ext uri="{FF2B5EF4-FFF2-40B4-BE49-F238E27FC236}">
                <a16:creationId xmlns:a16="http://schemas.microsoft.com/office/drawing/2014/main" id="{00DC64A8-6039-E848-9AEB-914397EFA09B}"/>
              </a:ext>
            </a:extLst>
          </p:cNvPr>
          <p:cNvPicPr>
            <a:picLocks noChangeAspect="1"/>
          </p:cNvPicPr>
          <p:nvPr/>
        </p:nvPicPr>
        <p:blipFill>
          <a:blip r:embed="rId3"/>
          <a:stretch>
            <a:fillRect/>
          </a:stretch>
        </p:blipFill>
        <p:spPr>
          <a:xfrm>
            <a:off x="4968165" y="1294674"/>
            <a:ext cx="6652731" cy="4590386"/>
          </a:xfrm>
          <a:prstGeom prst="rect">
            <a:avLst/>
          </a:prstGeom>
        </p:spPr>
      </p:pic>
      <p:sp>
        <p:nvSpPr>
          <p:cNvPr id="71" name="Title 1">
            <a:extLst>
              <a:ext uri="{FF2B5EF4-FFF2-40B4-BE49-F238E27FC236}">
                <a16:creationId xmlns:a16="http://schemas.microsoft.com/office/drawing/2014/main" id="{0628AD74-9077-1346-B8EE-688E40A8515A}"/>
              </a:ext>
            </a:extLst>
          </p:cNvPr>
          <p:cNvSpPr>
            <a:spLocks noGrp="1"/>
          </p:cNvSpPr>
          <p:nvPr>
            <p:ph type="title"/>
          </p:nvPr>
        </p:nvSpPr>
        <p:spPr>
          <a:xfrm>
            <a:off x="677334" y="609600"/>
            <a:ext cx="3234909" cy="685074"/>
          </a:xfrm>
        </p:spPr>
        <p:txBody>
          <a:bodyPr/>
          <a:lstStyle/>
          <a:p>
            <a:r>
              <a:rPr lang="en-US" dirty="0">
                <a:latin typeface="Century" panose="02040604050505020304" pitchFamily="18" charset="0"/>
              </a:rPr>
              <a:t>Rare Isotopes</a:t>
            </a:r>
          </a:p>
        </p:txBody>
      </p:sp>
      <p:sp>
        <p:nvSpPr>
          <p:cNvPr id="27" name="TextBox 26">
            <a:extLst>
              <a:ext uri="{FF2B5EF4-FFF2-40B4-BE49-F238E27FC236}">
                <a16:creationId xmlns:a16="http://schemas.microsoft.com/office/drawing/2014/main" id="{2F646F53-3DD0-5B4D-BCE9-4FDBE8B8E835}"/>
              </a:ext>
            </a:extLst>
          </p:cNvPr>
          <p:cNvSpPr txBox="1"/>
          <p:nvPr/>
        </p:nvSpPr>
        <p:spPr>
          <a:xfrm>
            <a:off x="9541306" y="5971201"/>
            <a:ext cx="2002471" cy="307777"/>
          </a:xfrm>
          <a:prstGeom prst="rect">
            <a:avLst/>
          </a:prstGeom>
          <a:noFill/>
        </p:spPr>
        <p:txBody>
          <a:bodyPr wrap="none" rtlCol="0">
            <a:spAutoFit/>
          </a:bodyPr>
          <a:lstStyle/>
          <a:p>
            <a:r>
              <a:rPr lang="en-US" sz="1400" dirty="0"/>
              <a:t>Image:  Erin O’Donnell</a:t>
            </a:r>
          </a:p>
        </p:txBody>
      </p:sp>
      <p:sp>
        <p:nvSpPr>
          <p:cNvPr id="29" name="Content Placeholder 2">
            <a:extLst>
              <a:ext uri="{FF2B5EF4-FFF2-40B4-BE49-F238E27FC236}">
                <a16:creationId xmlns:a16="http://schemas.microsoft.com/office/drawing/2014/main" id="{153395D5-E142-BC4B-B837-94BB6A2D4C23}"/>
              </a:ext>
            </a:extLst>
          </p:cNvPr>
          <p:cNvSpPr>
            <a:spLocks noGrp="1"/>
          </p:cNvSpPr>
          <p:nvPr>
            <p:ph idx="1"/>
          </p:nvPr>
        </p:nvSpPr>
        <p:spPr>
          <a:xfrm>
            <a:off x="694914" y="2505635"/>
            <a:ext cx="4196739" cy="2763052"/>
          </a:xfrm>
        </p:spPr>
        <p:txBody>
          <a:bodyPr/>
          <a:lstStyle/>
          <a:p>
            <a:r>
              <a:rPr lang="en-US" dirty="0">
                <a:latin typeface="Century" panose="02040604050505020304" pitchFamily="18" charset="0"/>
              </a:rPr>
              <a:t>What are they?</a:t>
            </a:r>
          </a:p>
          <a:p>
            <a:r>
              <a:rPr lang="en-US" dirty="0">
                <a:latin typeface="Century" panose="02040604050505020304" pitchFamily="18" charset="0"/>
              </a:rPr>
              <a:t>Stable vs. unstable</a:t>
            </a:r>
          </a:p>
          <a:p>
            <a:r>
              <a:rPr lang="en-US" dirty="0">
                <a:latin typeface="Century" panose="02040604050505020304" pitchFamily="18" charset="0"/>
              </a:rPr>
              <a:t>Observed vs. unknown</a:t>
            </a:r>
          </a:p>
          <a:p>
            <a:r>
              <a:rPr lang="en-US" dirty="0">
                <a:latin typeface="Century" panose="02040604050505020304" pitchFamily="18" charset="0"/>
              </a:rPr>
              <a:t>Proton and neutron drip line</a:t>
            </a:r>
          </a:p>
          <a:p>
            <a:r>
              <a:rPr lang="en-US" dirty="0">
                <a:latin typeface="Century" panose="02040604050505020304" pitchFamily="18" charset="0"/>
              </a:rPr>
              <a:t>Why do we want to study neutron-rich nuclei?</a:t>
            </a:r>
          </a:p>
          <a:p>
            <a:endParaRPr lang="en-US" dirty="0">
              <a:latin typeface="Century" panose="02040604050505020304" pitchFamily="18" charset="0"/>
            </a:endParaRPr>
          </a:p>
          <a:p>
            <a:endParaRPr lang="en-US" dirty="0">
              <a:latin typeface="Century" panose="02040604050505020304" pitchFamily="18" charset="0"/>
            </a:endParaRPr>
          </a:p>
        </p:txBody>
      </p:sp>
      <p:sp>
        <p:nvSpPr>
          <p:cNvPr id="2" name="Slide Number Placeholder 1">
            <a:extLst>
              <a:ext uri="{FF2B5EF4-FFF2-40B4-BE49-F238E27FC236}">
                <a16:creationId xmlns:a16="http://schemas.microsoft.com/office/drawing/2014/main" id="{D1E42A4F-8595-BD4C-9940-9E1D99A343FC}"/>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91218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social media post&#10;&#10;Description automatically generated">
            <a:extLst>
              <a:ext uri="{FF2B5EF4-FFF2-40B4-BE49-F238E27FC236}">
                <a16:creationId xmlns:a16="http://schemas.microsoft.com/office/drawing/2014/main" id="{722D5512-5509-7C4B-B0A4-4A6B0A920849}"/>
              </a:ext>
            </a:extLst>
          </p:cNvPr>
          <p:cNvPicPr>
            <a:picLocks noGrp="1" noChangeAspect="1"/>
          </p:cNvPicPr>
          <p:nvPr>
            <p:ph idx="1"/>
          </p:nvPr>
        </p:nvPicPr>
        <p:blipFill>
          <a:blip r:embed="rId2"/>
          <a:stretch>
            <a:fillRect/>
          </a:stretch>
        </p:blipFill>
        <p:spPr>
          <a:xfrm>
            <a:off x="2818092" y="1131994"/>
            <a:ext cx="6557692" cy="4590386"/>
          </a:xfrm>
          <a:prstGeom prst="rect">
            <a:avLst/>
          </a:prstGeom>
        </p:spPr>
      </p:pic>
      <p:sp>
        <p:nvSpPr>
          <p:cNvPr id="6" name="Oval 5">
            <a:extLst>
              <a:ext uri="{FF2B5EF4-FFF2-40B4-BE49-F238E27FC236}">
                <a16:creationId xmlns:a16="http://schemas.microsoft.com/office/drawing/2014/main" id="{27FF2C13-AD6E-3C49-91AD-2ECFDE4BF75B}"/>
              </a:ext>
            </a:extLst>
          </p:cNvPr>
          <p:cNvSpPr/>
          <p:nvPr/>
        </p:nvSpPr>
        <p:spPr>
          <a:xfrm>
            <a:off x="4087905" y="1131994"/>
            <a:ext cx="358588" cy="2485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E075FE6-4C78-5541-9E7E-620C410BE6E1}"/>
              </a:ext>
            </a:extLst>
          </p:cNvPr>
          <p:cNvSpPr/>
          <p:nvPr/>
        </p:nvSpPr>
        <p:spPr>
          <a:xfrm>
            <a:off x="7245973" y="1148705"/>
            <a:ext cx="499536" cy="2485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C1675F4-6C16-3549-AF20-1A5443E74157}"/>
              </a:ext>
            </a:extLst>
          </p:cNvPr>
          <p:cNvSpPr txBox="1"/>
          <p:nvPr/>
        </p:nvSpPr>
        <p:spPr>
          <a:xfrm>
            <a:off x="3072916" y="972003"/>
            <a:ext cx="1011815" cy="369332"/>
          </a:xfrm>
          <a:prstGeom prst="rect">
            <a:avLst/>
          </a:prstGeom>
          <a:solidFill>
            <a:schemeClr val="bg1"/>
          </a:solidFill>
        </p:spPr>
        <p:txBody>
          <a:bodyPr wrap="none" rtlCol="0">
            <a:spAutoFit/>
          </a:bodyPr>
          <a:lstStyle/>
          <a:p>
            <a:r>
              <a:rPr lang="en-US" dirty="0">
                <a:highlight>
                  <a:srgbClr val="FFFF00"/>
                </a:highlight>
              </a:rPr>
              <a:t>            </a:t>
            </a:r>
          </a:p>
        </p:txBody>
      </p:sp>
      <p:sp>
        <p:nvSpPr>
          <p:cNvPr id="37" name="TextBox 36">
            <a:extLst>
              <a:ext uri="{FF2B5EF4-FFF2-40B4-BE49-F238E27FC236}">
                <a16:creationId xmlns:a16="http://schemas.microsoft.com/office/drawing/2014/main" id="{8D1864AB-65A3-544D-B29A-D53FC406F40C}"/>
              </a:ext>
            </a:extLst>
          </p:cNvPr>
          <p:cNvSpPr txBox="1"/>
          <p:nvPr/>
        </p:nvSpPr>
        <p:spPr>
          <a:xfrm>
            <a:off x="6222687" y="969892"/>
            <a:ext cx="1011815" cy="369332"/>
          </a:xfrm>
          <a:prstGeom prst="rect">
            <a:avLst/>
          </a:prstGeom>
          <a:solidFill>
            <a:schemeClr val="bg1"/>
          </a:solidFill>
        </p:spPr>
        <p:txBody>
          <a:bodyPr wrap="none" rtlCol="0">
            <a:spAutoFit/>
          </a:bodyPr>
          <a:lstStyle/>
          <a:p>
            <a:r>
              <a:rPr lang="en-US" dirty="0">
                <a:highlight>
                  <a:srgbClr val="FFFF00"/>
                </a:highlight>
              </a:rPr>
              <a:t>            </a:t>
            </a:r>
          </a:p>
        </p:txBody>
      </p:sp>
      <p:sp>
        <p:nvSpPr>
          <p:cNvPr id="38" name="TextBox 37">
            <a:extLst>
              <a:ext uri="{FF2B5EF4-FFF2-40B4-BE49-F238E27FC236}">
                <a16:creationId xmlns:a16="http://schemas.microsoft.com/office/drawing/2014/main" id="{0870050B-A731-BD4D-AC58-C0FFCA401224}"/>
              </a:ext>
            </a:extLst>
          </p:cNvPr>
          <p:cNvSpPr txBox="1"/>
          <p:nvPr/>
        </p:nvSpPr>
        <p:spPr>
          <a:xfrm>
            <a:off x="3431734" y="3328257"/>
            <a:ext cx="652997" cy="261610"/>
          </a:xfrm>
          <a:prstGeom prst="rect">
            <a:avLst/>
          </a:prstGeom>
          <a:solidFill>
            <a:schemeClr val="bg1"/>
          </a:solidFill>
        </p:spPr>
        <p:txBody>
          <a:bodyPr wrap="square" rtlCol="0">
            <a:spAutoFit/>
          </a:bodyPr>
          <a:lstStyle/>
          <a:p>
            <a:r>
              <a:rPr lang="en-US" sz="1100" dirty="0">
                <a:highlight>
                  <a:srgbClr val="FFFF00"/>
                </a:highlight>
              </a:rPr>
              <a:t>            </a:t>
            </a:r>
          </a:p>
        </p:txBody>
      </p:sp>
      <p:sp>
        <p:nvSpPr>
          <p:cNvPr id="39" name="TextBox 38">
            <a:extLst>
              <a:ext uri="{FF2B5EF4-FFF2-40B4-BE49-F238E27FC236}">
                <a16:creationId xmlns:a16="http://schemas.microsoft.com/office/drawing/2014/main" id="{65E3AC00-1629-944B-ADAC-6BE3868A144F}"/>
              </a:ext>
            </a:extLst>
          </p:cNvPr>
          <p:cNvSpPr txBox="1"/>
          <p:nvPr/>
        </p:nvSpPr>
        <p:spPr>
          <a:xfrm>
            <a:off x="6483867" y="3328257"/>
            <a:ext cx="652997" cy="261610"/>
          </a:xfrm>
          <a:prstGeom prst="rect">
            <a:avLst/>
          </a:prstGeom>
          <a:solidFill>
            <a:schemeClr val="bg1"/>
          </a:solidFill>
        </p:spPr>
        <p:txBody>
          <a:bodyPr wrap="square" rtlCol="0">
            <a:spAutoFit/>
          </a:bodyPr>
          <a:lstStyle/>
          <a:p>
            <a:r>
              <a:rPr lang="en-US" sz="1100" dirty="0">
                <a:highlight>
                  <a:srgbClr val="FFFF00"/>
                </a:highlight>
              </a:rPr>
              <a:t>            </a:t>
            </a:r>
          </a:p>
        </p:txBody>
      </p:sp>
      <p:sp>
        <p:nvSpPr>
          <p:cNvPr id="2" name="Slide Number Placeholder 1">
            <a:extLst>
              <a:ext uri="{FF2B5EF4-FFF2-40B4-BE49-F238E27FC236}">
                <a16:creationId xmlns:a16="http://schemas.microsoft.com/office/drawing/2014/main" id="{CB20A0AD-F5C1-C142-8921-AAC82A785AC3}"/>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2329411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D847290-803E-C94C-B6DE-E52AD6DA5113}"/>
              </a:ext>
            </a:extLst>
          </p:cNvPr>
          <p:cNvSpPr txBox="1">
            <a:spLocks/>
          </p:cNvSpPr>
          <p:nvPr/>
        </p:nvSpPr>
        <p:spPr>
          <a:xfrm>
            <a:off x="633797" y="4509042"/>
            <a:ext cx="4467738" cy="177078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Century" panose="02040604050505020304" pitchFamily="18" charset="0"/>
              </a:rPr>
              <a:t>Unitless?</a:t>
            </a:r>
          </a:p>
          <a:p>
            <a:r>
              <a:rPr lang="en-US" dirty="0">
                <a:latin typeface="Century" panose="02040604050505020304" pitchFamily="18" charset="0"/>
              </a:rPr>
              <a:t>Comparable?</a:t>
            </a:r>
          </a:p>
          <a:p>
            <a:r>
              <a:rPr lang="en-US" dirty="0">
                <a:latin typeface="Century" panose="02040604050505020304" pitchFamily="18" charset="0"/>
              </a:rPr>
              <a:t>Weight too high on position?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EB58E22-6480-5E4F-8CC9-05A58B053AAD}"/>
                  </a:ext>
                </a:extLst>
              </p:cNvPr>
              <p:cNvSpPr txBox="1">
                <a:spLocks/>
              </p:cNvSpPr>
              <p:nvPr/>
            </p:nvSpPr>
            <p:spPr>
              <a:xfrm>
                <a:off x="5101535" y="1858356"/>
                <a:ext cx="5158353" cy="271364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14:m>
                  <m:oMath xmlns:m="http://schemas.openxmlformats.org/officeDocument/2006/math">
                    <m:sSubSup>
                      <m:sSubSupPr>
                        <m:ctrlPr>
                          <a:rPr lang="en-US" sz="2200" i="1" smtClean="0">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𝜒</m:t>
                        </m:r>
                      </m:e>
                      <m:sub>
                        <m:r>
                          <a:rPr lang="en-US" sz="2200" i="1">
                            <a:latin typeface="Cambria Math" panose="02040503050406030204" pitchFamily="18" charset="0"/>
                            <a:ea typeface="Cambria Math" panose="02040503050406030204" pitchFamily="18" charset="0"/>
                          </a:rPr>
                          <m:t>𝑝𝑜𝑠</m:t>
                        </m:r>
                      </m:sub>
                      <m:sup>
                        <m:r>
                          <a:rPr lang="en-US" sz="2200" i="1">
                            <a:latin typeface="Cambria Math" panose="02040503050406030204" pitchFamily="18" charset="0"/>
                            <a:ea typeface="Cambria Math" panose="02040503050406030204" pitchFamily="18" charset="0"/>
                          </a:rPr>
                          <m:t>2</m:t>
                        </m:r>
                      </m:sup>
                    </m:sSubSup>
                    <m:r>
                      <a:rPr lang="en-US" sz="2200" i="1">
                        <a:latin typeface="Cambria Math" panose="02040503050406030204" pitchFamily="18" charset="0"/>
                        <a:ea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h𝑖𝑡</m:t>
                            </m:r>
                          </m:sub>
                        </m:sSub>
                      </m:den>
                    </m:f>
                    <m:r>
                      <m:rPr>
                        <m:sty m:val="p"/>
                      </m:rPr>
                      <a:rPr lang="el-GR" sz="2200" i="1">
                        <a:latin typeface="Cambria Math" panose="02040503050406030204" pitchFamily="18" charset="0"/>
                        <a:ea typeface="Cambria Math" panose="02040503050406030204" pitchFamily="18" charset="0"/>
                      </a:rPr>
                      <m:t>Σ</m:t>
                    </m:r>
                    <m:r>
                      <a:rPr lang="en-US" sz="2200" i="1">
                        <a:latin typeface="Cambria Math" panose="02040503050406030204" pitchFamily="18" charset="0"/>
                        <a:ea typeface="Cambria Math" panose="02040503050406030204" pitchFamily="18" charset="0"/>
                      </a:rPr>
                      <m:t>[</m:t>
                    </m:r>
                    <m:sSup>
                      <m:sSupPr>
                        <m:ctrlPr>
                          <a:rPr lang="el-GR" sz="2200" i="1">
                            <a:latin typeface="Cambria Math" panose="02040503050406030204" pitchFamily="18" charset="0"/>
                            <a:ea typeface="Cambria Math" panose="02040503050406030204" pitchFamily="18" charset="0"/>
                          </a:rPr>
                        </m:ctrlPr>
                      </m:sSupPr>
                      <m:e>
                        <m:f>
                          <m:fPr>
                            <m:ctrlPr>
                              <a:rPr lang="en-US" sz="2200" i="1">
                                <a:latin typeface="Cambria Math" panose="02040503050406030204" pitchFamily="18" charset="0"/>
                                <a:ea typeface="Cambria Math" panose="02040503050406030204" pitchFamily="18" charset="0"/>
                              </a:rPr>
                            </m:ctrlPr>
                          </m:fPr>
                          <m:num>
                            <m:sSub>
                              <m:sSubPr>
                                <m:ctrlPr>
                                  <a:rPr lang="en-US" sz="2200" i="1">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𝑥</m:t>
                                </m:r>
                              </m:e>
                              <m:sub>
                                <m:r>
                                  <a:rPr lang="en-US" sz="2200" i="1">
                                    <a:latin typeface="Cambria Math" panose="02040503050406030204" pitchFamily="18" charset="0"/>
                                    <a:ea typeface="Cambria Math" panose="02040503050406030204" pitchFamily="18" charset="0"/>
                                  </a:rPr>
                                  <m:t>𝑖</m:t>
                                </m:r>
                              </m:sub>
                            </m:sSub>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𝑥</m:t>
                            </m:r>
                            <m:r>
                              <a:rPr lang="en-US" sz="2200" i="1">
                                <a:latin typeface="Cambria Math" panose="02040503050406030204" pitchFamily="18" charset="0"/>
                                <a:ea typeface="Cambria Math" panose="02040503050406030204" pitchFamily="18" charset="0"/>
                              </a:rPr>
                              <m:t>(</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𝑧</m:t>
                                </m:r>
                              </m:e>
                              <m:sub>
                                <m:r>
                                  <a:rPr lang="en-US" sz="2200" i="1">
                                    <a:latin typeface="Cambria Math" panose="02040503050406030204" pitchFamily="18" charset="0"/>
                                    <a:ea typeface="Cambria Math" panose="02040503050406030204" pitchFamily="18" charset="0"/>
                                  </a:rPr>
                                  <m:t>𝑖</m:t>
                                </m:r>
                              </m:sub>
                            </m:sSub>
                            <m:r>
                              <a:rPr lang="en-US" sz="2200" i="1">
                                <a:latin typeface="Cambria Math" panose="02040503050406030204" pitchFamily="18" charset="0"/>
                                <a:ea typeface="Cambria Math" panose="02040503050406030204" pitchFamily="18" charset="0"/>
                              </a:rPr>
                              <m:t>)</m:t>
                            </m:r>
                            <m:r>
                              <a:rPr lang="en-US" sz="2200" i="1" smtClean="0">
                                <a:latin typeface="Cambria Math" panose="02040503050406030204" pitchFamily="18" charset="0"/>
                                <a:ea typeface="Cambria Math" panose="02040503050406030204" pitchFamily="18" charset="0"/>
                              </a:rPr>
                              <m:t>)</m:t>
                            </m:r>
                          </m:num>
                          <m:den>
                            <m:sSubSup>
                              <m:sSubSupPr>
                                <m:ctrlPr>
                                  <a:rPr lang="en-US" sz="2200" i="1" smtClean="0">
                                    <a:latin typeface="Cambria Math" panose="02040503050406030204" pitchFamily="18" charset="0"/>
                                    <a:ea typeface="Cambria Math" panose="02040503050406030204" pitchFamily="18" charset="0"/>
                                  </a:rPr>
                                </m:ctrlPr>
                              </m:sSubSupPr>
                              <m:e>
                                <m:r>
                                  <a:rPr lang="en-US" sz="2200" b="0" i="1" smtClean="0">
                                    <a:latin typeface="Cambria Math" panose="02040503050406030204" pitchFamily="18" charset="0"/>
                                    <a:ea typeface="Cambria Math" panose="02040503050406030204" pitchFamily="18" charset="0"/>
                                  </a:rPr>
                                  <m:t>𝑥</m:t>
                                </m:r>
                              </m:e>
                              <m:sub>
                                <m:r>
                                  <a:rPr lang="en-US" sz="2200" b="0" i="1" smtClean="0">
                                    <a:latin typeface="Cambria Math" panose="02040503050406030204" pitchFamily="18" charset="0"/>
                                    <a:ea typeface="Cambria Math" panose="02040503050406030204" pitchFamily="18" charset="0"/>
                                  </a:rPr>
                                  <m:t>𝑖</m:t>
                                </m:r>
                              </m:sub>
                              <m:sup>
                                <m:r>
                                  <a:rPr lang="en-US" sz="2200" b="0" i="1" smtClean="0">
                                    <a:latin typeface="Cambria Math" panose="02040503050406030204" pitchFamily="18" charset="0"/>
                                    <a:ea typeface="Cambria Math" panose="02040503050406030204" pitchFamily="18" charset="0"/>
                                  </a:rPr>
                                  <m:t>2</m:t>
                                </m:r>
                              </m:sup>
                            </m:sSubSup>
                          </m:den>
                        </m:f>
                      </m:e>
                      <m:sup>
                        <m:r>
                          <a:rPr lang="en-US" sz="2200" i="1">
                            <a:latin typeface="Cambria Math" panose="02040503050406030204" pitchFamily="18" charset="0"/>
                            <a:ea typeface="Cambria Math" panose="02040503050406030204" pitchFamily="18" charset="0"/>
                          </a:rPr>
                          <m:t>2</m:t>
                        </m:r>
                      </m:sup>
                    </m:sSup>
                  </m:oMath>
                </a14:m>
                <a:r>
                  <a:rPr lang="en-US" sz="2200" dirty="0">
                    <a:solidFill>
                      <a:srgbClr val="000000"/>
                    </a:solidFill>
                  </a:rPr>
                  <a:t>+</a:t>
                </a:r>
                <a:r>
                  <a:rPr lang="el-GR" sz="2200" dirty="0">
                    <a:ea typeface="Cambria Math" panose="02040503050406030204" pitchFamily="18" charset="0"/>
                  </a:rPr>
                  <a:t> </a:t>
                </a:r>
                <a14:m>
                  <m:oMath xmlns:m="http://schemas.openxmlformats.org/officeDocument/2006/math">
                    <m:sSup>
                      <m:sSupPr>
                        <m:ctrlPr>
                          <a:rPr lang="el-GR" sz="2200" i="1">
                            <a:latin typeface="Cambria Math" panose="02040503050406030204" pitchFamily="18" charset="0"/>
                            <a:ea typeface="Cambria Math" panose="02040503050406030204" pitchFamily="18" charset="0"/>
                          </a:rPr>
                        </m:ctrlPr>
                      </m:sSupPr>
                      <m:e>
                        <m:f>
                          <m:fPr>
                            <m:ctrlPr>
                              <a:rPr lang="en-US" sz="2200" i="1">
                                <a:latin typeface="Cambria Math" panose="02040503050406030204" pitchFamily="18" charset="0"/>
                                <a:ea typeface="Cambria Math" panose="02040503050406030204" pitchFamily="18" charset="0"/>
                              </a:rPr>
                            </m:ctrlPr>
                          </m:fPr>
                          <m:num>
                            <m:r>
                              <a:rPr lang="en-US" sz="2200" i="1" smtClean="0">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𝑦</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𝑦</m:t>
                            </m:r>
                            <m:d>
                              <m:dPr>
                                <m:ctrlPr>
                                  <a:rPr lang="en-US" sz="2200" i="1">
                                    <a:latin typeface="Cambria Math" panose="02040503050406030204" pitchFamily="18" charset="0"/>
                                    <a:ea typeface="Cambria Math" panose="02040503050406030204" pitchFamily="18" charset="0"/>
                                  </a:rPr>
                                </m:ctrlPr>
                              </m:dPr>
                              <m:e>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𝑧</m:t>
                                    </m:r>
                                  </m:e>
                                  <m:sub>
                                    <m:r>
                                      <a:rPr lang="en-US" sz="2200" i="1">
                                        <a:latin typeface="Cambria Math" panose="02040503050406030204" pitchFamily="18" charset="0"/>
                                        <a:ea typeface="Cambria Math" panose="02040503050406030204" pitchFamily="18" charset="0"/>
                                      </a:rPr>
                                      <m:t>𝑖</m:t>
                                    </m:r>
                                  </m:sub>
                                </m:sSub>
                              </m:e>
                            </m:d>
                            <m:r>
                              <a:rPr lang="en-US" sz="2200" i="1" smtClean="0">
                                <a:latin typeface="Cambria Math" panose="02040503050406030204" pitchFamily="18" charset="0"/>
                                <a:ea typeface="Cambria Math" panose="02040503050406030204" pitchFamily="18" charset="0"/>
                              </a:rPr>
                              <m:t>)</m:t>
                            </m:r>
                          </m:num>
                          <m:den>
                            <m:sSubSup>
                              <m:sSubSupPr>
                                <m:ctrlPr>
                                  <a:rPr lang="en-US" sz="2200" i="1" smtClean="0">
                                    <a:latin typeface="Cambria Math" panose="02040503050406030204" pitchFamily="18" charset="0"/>
                                    <a:ea typeface="Cambria Math" panose="02040503050406030204" pitchFamily="18" charset="0"/>
                                  </a:rPr>
                                </m:ctrlPr>
                              </m:sSubSupPr>
                              <m:e>
                                <m:r>
                                  <a:rPr lang="en-US" sz="2200" b="0" i="1" smtClean="0">
                                    <a:latin typeface="Cambria Math" panose="02040503050406030204" pitchFamily="18" charset="0"/>
                                    <a:ea typeface="Cambria Math" panose="02040503050406030204" pitchFamily="18" charset="0"/>
                                  </a:rPr>
                                  <m:t>𝑦</m:t>
                                </m:r>
                              </m:e>
                              <m:sub>
                                <m:r>
                                  <a:rPr lang="en-US" sz="2200" b="0" i="1" smtClean="0">
                                    <a:latin typeface="Cambria Math" panose="02040503050406030204" pitchFamily="18" charset="0"/>
                                    <a:ea typeface="Cambria Math" panose="02040503050406030204" pitchFamily="18" charset="0"/>
                                  </a:rPr>
                                  <m:t>𝑖</m:t>
                                </m:r>
                              </m:sub>
                              <m:sup>
                                <m:r>
                                  <a:rPr lang="en-US" sz="2200" b="0" i="1" smtClean="0">
                                    <a:latin typeface="Cambria Math" panose="02040503050406030204" pitchFamily="18" charset="0"/>
                                    <a:ea typeface="Cambria Math" panose="02040503050406030204" pitchFamily="18" charset="0"/>
                                  </a:rPr>
                                  <m:t>2</m:t>
                                </m:r>
                              </m:sup>
                            </m:sSubSup>
                          </m:den>
                        </m:f>
                      </m:e>
                      <m:sup>
                        <m:r>
                          <a:rPr lang="en-US" sz="2200" i="1">
                            <a:latin typeface="Cambria Math" panose="02040503050406030204" pitchFamily="18" charset="0"/>
                            <a:ea typeface="Cambria Math" panose="02040503050406030204" pitchFamily="18" charset="0"/>
                          </a:rPr>
                          <m:t>2</m:t>
                        </m:r>
                      </m:sup>
                    </m:sSup>
                    <m:r>
                      <a:rPr lang="en-US" sz="2200" b="0" i="0" smtClean="0">
                        <a:latin typeface="Cambria Math" panose="02040503050406030204" pitchFamily="18" charset="0"/>
                        <a:ea typeface="Cambria Math" panose="02040503050406030204" pitchFamily="18" charset="0"/>
                      </a:rPr>
                      <m:t>]</m:t>
                    </m:r>
                  </m:oMath>
                </a14:m>
                <a:endParaRPr lang="en-US" sz="2200" dirty="0">
                  <a:solidFill>
                    <a:srgbClr val="000000"/>
                  </a:solidFill>
                </a:endParaRPr>
              </a:p>
              <a:p>
                <a14:m>
                  <m:oMath xmlns:m="http://schemas.openxmlformats.org/officeDocument/2006/math">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𝜒</m:t>
                        </m:r>
                      </m:e>
                      <m:sub>
                        <m:r>
                          <a:rPr lang="en-US" sz="2200" i="1">
                            <a:latin typeface="Cambria Math" panose="02040503050406030204" pitchFamily="18" charset="0"/>
                            <a:ea typeface="Cambria Math" panose="02040503050406030204" pitchFamily="18" charset="0"/>
                          </a:rPr>
                          <m:t>𝑒𝑛</m:t>
                        </m:r>
                      </m:sub>
                      <m:sup>
                        <m:r>
                          <a:rPr lang="en-US" sz="2200" i="1">
                            <a:latin typeface="Cambria Math" panose="02040503050406030204" pitchFamily="18" charset="0"/>
                            <a:ea typeface="Cambria Math" panose="02040503050406030204" pitchFamily="18" charset="0"/>
                          </a:rPr>
                          <m:t>2</m:t>
                        </m:r>
                      </m:sup>
                    </m:sSubSup>
                    <m:r>
                      <a:rPr lang="en-US" sz="2200" i="1">
                        <a:latin typeface="Cambria Math" panose="02040503050406030204" pitchFamily="18" charset="0"/>
                        <a:ea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h𝑖𝑡</m:t>
                            </m:r>
                          </m:sub>
                        </m:sSub>
                      </m:den>
                    </m:f>
                    <m:r>
                      <m:rPr>
                        <m:sty m:val="p"/>
                      </m:rPr>
                      <a:rPr lang="el-GR" sz="2200" i="1">
                        <a:latin typeface="Cambria Math" panose="02040503050406030204" pitchFamily="18" charset="0"/>
                        <a:ea typeface="Cambria Math" panose="02040503050406030204" pitchFamily="18" charset="0"/>
                      </a:rPr>
                      <m:t>Σ</m:t>
                    </m:r>
                    <m:sSup>
                      <m:sSupPr>
                        <m:ctrlPr>
                          <a:rPr lang="el-GR" sz="2200" i="1">
                            <a:latin typeface="Cambria Math" panose="02040503050406030204" pitchFamily="18" charset="0"/>
                            <a:ea typeface="Cambria Math" panose="02040503050406030204" pitchFamily="18" charset="0"/>
                          </a:rPr>
                        </m:ctrlPr>
                      </m:sSupPr>
                      <m:e>
                        <m:f>
                          <m:fPr>
                            <m:ctrlPr>
                              <a:rPr lang="en-US" sz="2200" i="1">
                                <a:latin typeface="Cambria Math" panose="02040503050406030204" pitchFamily="18" charset="0"/>
                                <a:ea typeface="Cambria Math" panose="02040503050406030204" pitchFamily="18" charset="0"/>
                              </a:rPr>
                            </m:ctrlPr>
                          </m:fPr>
                          <m:num>
                            <m:sSub>
                              <m:sSubPr>
                                <m:ctrlPr>
                                  <a:rPr lang="en-US" sz="2200" i="1">
                                    <a:latin typeface="Cambria Math" panose="02040503050406030204" pitchFamily="18" charset="0"/>
                                    <a:ea typeface="Cambria Math" panose="02040503050406030204" pitchFamily="18" charset="0"/>
                                  </a:rPr>
                                </m:ctrlPr>
                              </m:sSubPr>
                              <m:e>
                                <m:sSub>
                                  <m:sSubPr>
                                    <m:ctrlPr>
                                      <a:rPr lang="en-US" sz="2200" i="1">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𝑞</m:t>
                                    </m:r>
                                  </m:e>
                                  <m:sub>
                                    <m:r>
                                      <a:rPr lang="en-US" sz="2200" i="1">
                                        <a:latin typeface="Cambria Math" panose="02040503050406030204" pitchFamily="18" charset="0"/>
                                        <a:ea typeface="Cambria Math" panose="02040503050406030204" pitchFamily="18" charset="0"/>
                                      </a:rPr>
                                      <m:t>𝑒𝑥𝑝</m:t>
                                    </m:r>
                                  </m:sub>
                                </m:sSub>
                                <m:r>
                                  <a:rPr lang="en-US" sz="2200" i="1" smtClean="0">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𝑞</m:t>
                                </m:r>
                              </m:e>
                              <m:sub>
                                <m:r>
                                  <a:rPr lang="en-US" sz="2200" i="1">
                                    <a:latin typeface="Cambria Math" panose="02040503050406030204" pitchFamily="18" charset="0"/>
                                    <a:ea typeface="Cambria Math" panose="02040503050406030204" pitchFamily="18" charset="0"/>
                                  </a:rPr>
                                  <m:t>𝑠𝑖𝑚</m:t>
                                </m:r>
                              </m:sub>
                            </m:sSub>
                            <m:r>
                              <a:rPr lang="en-US" sz="2200" i="1" smtClean="0">
                                <a:latin typeface="Cambria Math" panose="02040503050406030204" pitchFamily="18" charset="0"/>
                                <a:ea typeface="Cambria Math" panose="02040503050406030204" pitchFamily="18" charset="0"/>
                              </a:rPr>
                              <m:t>)</m:t>
                            </m:r>
                          </m:num>
                          <m:den>
                            <m:sSubSup>
                              <m:sSubSupPr>
                                <m:ctrlPr>
                                  <a:rPr lang="en-US" sz="2200" i="1">
                                    <a:latin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𝜎</m:t>
                                </m:r>
                              </m:e>
                              <m:sub>
                                <m:r>
                                  <a:rPr lang="en-US" sz="2200" b="0" i="1" smtClean="0">
                                    <a:latin typeface="Cambria Math" panose="02040503050406030204" pitchFamily="18" charset="0"/>
                                    <a:ea typeface="Cambria Math" panose="02040503050406030204" pitchFamily="18" charset="0"/>
                                  </a:rPr>
                                  <m:t>𝑒𝑥𝑝</m:t>
                                </m:r>
                              </m:sub>
                              <m:sup>
                                <m:r>
                                  <a:rPr lang="en-US" sz="2200" i="1">
                                    <a:latin typeface="Cambria Math" panose="02040503050406030204" pitchFamily="18" charset="0"/>
                                  </a:rPr>
                                  <m:t>2</m:t>
                                </m:r>
                              </m:sup>
                            </m:sSubSup>
                          </m:den>
                        </m:f>
                      </m:e>
                      <m:sup>
                        <m:r>
                          <a:rPr lang="en-US" sz="2200" i="1">
                            <a:latin typeface="Cambria Math" panose="02040503050406030204" pitchFamily="18" charset="0"/>
                            <a:ea typeface="Cambria Math" panose="02040503050406030204" pitchFamily="18" charset="0"/>
                          </a:rPr>
                          <m:t>2</m:t>
                        </m:r>
                      </m:sup>
                    </m:sSup>
                  </m:oMath>
                </a14:m>
                <a:endParaRPr lang="en-US" sz="2200" dirty="0"/>
              </a:p>
              <a:p>
                <a14:m>
                  <m:oMath xmlns:m="http://schemas.openxmlformats.org/officeDocument/2006/math">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𝜒</m:t>
                        </m:r>
                      </m:e>
                      <m:sub>
                        <m:r>
                          <a:rPr lang="en-US" sz="2200" i="1">
                            <a:latin typeface="Cambria Math" panose="02040503050406030204" pitchFamily="18" charset="0"/>
                            <a:ea typeface="Cambria Math" panose="02040503050406030204" pitchFamily="18" charset="0"/>
                          </a:rPr>
                          <m:t>𝑣𝑒𝑟𝑡</m:t>
                        </m:r>
                      </m:sub>
                      <m:sup>
                        <m:r>
                          <a:rPr lang="en-US" sz="2200" i="1">
                            <a:latin typeface="Cambria Math" panose="02040503050406030204" pitchFamily="18" charset="0"/>
                            <a:ea typeface="Cambria Math" panose="02040503050406030204" pitchFamily="18" charset="0"/>
                          </a:rPr>
                          <m:t>2</m:t>
                        </m:r>
                      </m:sup>
                    </m:sSubSup>
                    <m:r>
                      <a:rPr lang="en-US" sz="2200" i="1">
                        <a:latin typeface="Cambria Math" panose="02040503050406030204" pitchFamily="18" charset="0"/>
                        <a:ea typeface="Cambria Math" panose="02040503050406030204" pitchFamily="18" charset="0"/>
                      </a:rPr>
                      <m:t>=</m:t>
                    </m:r>
                    <m:f>
                      <m:fPr>
                        <m:ctrlPr>
                          <a:rPr lang="en-US" sz="2200" i="1">
                            <a:latin typeface="Cambria Math" panose="02040503050406030204" pitchFamily="18" charset="0"/>
                          </a:rPr>
                        </m:ctrlPr>
                      </m:fPr>
                      <m:num>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0</m:t>
                            </m:r>
                          </m:sub>
                          <m:sup>
                            <m:r>
                              <a:rPr lang="en-US" sz="2200" i="1">
                                <a:latin typeface="Cambria Math" panose="02040503050406030204" pitchFamily="18" charset="0"/>
                              </a:rPr>
                              <m:t>2</m:t>
                            </m:r>
                          </m:sup>
                        </m:sSubSup>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𝑦</m:t>
                            </m:r>
                          </m:e>
                          <m:sub>
                            <m:r>
                              <a:rPr lang="en-US" sz="2200" i="1">
                                <a:latin typeface="Cambria Math" panose="02040503050406030204" pitchFamily="18" charset="0"/>
                              </a:rPr>
                              <m:t>0</m:t>
                            </m:r>
                          </m:sub>
                          <m:sup>
                            <m:r>
                              <a:rPr lang="en-US" sz="2200" i="1">
                                <a:latin typeface="Cambria Math" panose="02040503050406030204" pitchFamily="18" charset="0"/>
                              </a:rPr>
                              <m:t>2</m:t>
                            </m:r>
                          </m:sup>
                        </m:sSubSup>
                      </m:num>
                      <m:den>
                        <m:sSubSup>
                          <m:sSubSupPr>
                            <m:ctrlPr>
                              <a:rPr lang="en-US" sz="2200" i="1">
                                <a:latin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rPr>
                              <m:t>𝑣𝑒𝑟𝑡</m:t>
                            </m:r>
                          </m:sub>
                          <m:sup>
                            <m:r>
                              <a:rPr lang="en-US" sz="2200" i="1">
                                <a:latin typeface="Cambria Math" panose="02040503050406030204" pitchFamily="18" charset="0"/>
                              </a:rPr>
                              <m:t>2</m:t>
                            </m:r>
                          </m:sup>
                        </m:sSubSup>
                      </m:den>
                    </m:f>
                  </m:oMath>
                </a14:m>
                <a:endParaRPr lang="en-US" sz="2200" dirty="0"/>
              </a:p>
            </p:txBody>
          </p:sp>
        </mc:Choice>
        <mc:Fallback xmlns="">
          <p:sp>
            <p:nvSpPr>
              <p:cNvPr id="6" name="Content Placeholder 2">
                <a:extLst>
                  <a:ext uri="{FF2B5EF4-FFF2-40B4-BE49-F238E27FC236}">
                    <a16:creationId xmlns:a16="http://schemas.microsoft.com/office/drawing/2014/main" id="{DEB58E22-6480-5E4F-8CC9-05A58B053AAD}"/>
                  </a:ext>
                </a:extLst>
              </p:cNvPr>
              <p:cNvSpPr txBox="1">
                <a:spLocks noRot="1" noChangeAspect="1" noMove="1" noResize="1" noEditPoints="1" noAdjustHandles="1" noChangeArrowheads="1" noChangeShapeType="1" noTextEdit="1"/>
              </p:cNvSpPr>
              <p:nvPr/>
            </p:nvSpPr>
            <p:spPr>
              <a:xfrm>
                <a:off x="5101535" y="1858356"/>
                <a:ext cx="5158353" cy="2713644"/>
              </a:xfrm>
              <a:prstGeom prst="rect">
                <a:avLst/>
              </a:prstGeom>
              <a:blipFill>
                <a:blip r:embed="rId2"/>
                <a:stretch>
                  <a:fillRect l="-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64300C9-90CE-9840-831C-E2AABE0AC404}"/>
                  </a:ext>
                </a:extLst>
              </p:cNvPr>
              <p:cNvSpPr txBox="1"/>
              <p:nvPr/>
            </p:nvSpPr>
            <p:spPr>
              <a:xfrm>
                <a:off x="6553821" y="780162"/>
                <a:ext cx="2360583" cy="412870"/>
              </a:xfrm>
              <a:prstGeom prst="rect">
                <a:avLst/>
              </a:prstGeom>
              <a:noFill/>
            </p:spPr>
            <p:txBody>
              <a:bodyPr wrap="none" rtlCol="0">
                <a:spAutoFit/>
              </a:bodyPr>
              <a:lstStyle/>
              <a:p>
                <a14:m>
                  <m:oMath xmlns:m="http://schemas.openxmlformats.org/officeDocument/2006/math">
                    <m:sSubSup>
                      <m:sSubSupPr>
                        <m:ctrlPr>
                          <a:rPr lang="en-US" i="1" smtClean="0">
                            <a:latin typeface="Cambria Math" panose="02040503050406030204" pitchFamily="18" charset="0"/>
                            <a:ea typeface="Cambria Math" panose="02040503050406030204" pitchFamily="18" charset="0"/>
                          </a:rPr>
                        </m:ctrlPr>
                      </m:sSubSup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sup>
                            <m:r>
                              <a:rPr lang="en-US" i="1">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ea typeface="Cambria Math" panose="02040503050406030204" pitchFamily="18" charset="0"/>
                          </a:rPr>
                          <m:t>𝑝𝑜𝑠</m:t>
                        </m:r>
                      </m:sub>
                      <m:sup>
                        <m:r>
                          <a:rPr lang="en-US" i="1">
                            <a:latin typeface="Cambria Math" panose="02040503050406030204" pitchFamily="18" charset="0"/>
                            <a:ea typeface="Cambria Math" panose="02040503050406030204" pitchFamily="18" charset="0"/>
                          </a:rPr>
                          <m:t>2</m:t>
                        </m:r>
                      </m:sup>
                    </m:sSubSup>
                  </m:oMath>
                </a14:m>
                <a:r>
                  <a:rPr lang="en-US" dirty="0"/>
                  <a:t>+</a:t>
                </a:r>
                <a:r>
                  <a:rPr lang="en-US" dirty="0">
                    <a:ea typeface="Cambria Math" panose="02040503050406030204" pitchFamily="18" charset="0"/>
                  </a:rPr>
                  <a:t>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i="1">
                            <a:latin typeface="Cambria Math" panose="02040503050406030204" pitchFamily="18" charset="0"/>
                            <a:ea typeface="Cambria Math" panose="02040503050406030204" pitchFamily="18" charset="0"/>
                          </a:rPr>
                          <m:t>𝑒𝑛</m:t>
                        </m:r>
                      </m:sub>
                      <m:sup>
                        <m:r>
                          <a:rPr lang="en-US" i="1">
                            <a:latin typeface="Cambria Math" panose="02040503050406030204" pitchFamily="18" charset="0"/>
                            <a:ea typeface="Cambria Math" panose="02040503050406030204" pitchFamily="18" charset="0"/>
                          </a:rPr>
                          <m:t>2</m:t>
                        </m:r>
                      </m:sup>
                    </m:sSubSup>
                  </m:oMath>
                </a14:m>
                <a:r>
                  <a:rPr lang="en-US" dirty="0"/>
                  <a:t>+</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𝜒</m:t>
                        </m:r>
                      </m:e>
                      <m:sub>
                        <m:r>
                          <a:rPr lang="en-US" b="0" i="1" smtClean="0">
                            <a:latin typeface="Cambria Math" panose="02040503050406030204" pitchFamily="18" charset="0"/>
                            <a:ea typeface="Cambria Math" panose="02040503050406030204" pitchFamily="18" charset="0"/>
                          </a:rPr>
                          <m:t>𝑣𝑒𝑟𝑡</m:t>
                        </m:r>
                      </m:sub>
                      <m:sup>
                        <m:r>
                          <a:rPr lang="en-US" i="1">
                            <a:latin typeface="Cambria Math" panose="02040503050406030204" pitchFamily="18" charset="0"/>
                            <a:ea typeface="Cambria Math" panose="02040503050406030204" pitchFamily="18" charset="0"/>
                          </a:rPr>
                          <m:t>2</m:t>
                        </m:r>
                      </m:sup>
                    </m:sSubSup>
                  </m:oMath>
                </a14:m>
                <a:endParaRPr lang="en-US" dirty="0"/>
              </a:p>
            </p:txBody>
          </p:sp>
        </mc:Choice>
        <mc:Fallback xmlns="">
          <p:sp>
            <p:nvSpPr>
              <p:cNvPr id="7" name="TextBox 6">
                <a:extLst>
                  <a:ext uri="{FF2B5EF4-FFF2-40B4-BE49-F238E27FC236}">
                    <a16:creationId xmlns:a16="http://schemas.microsoft.com/office/drawing/2014/main" id="{864300C9-90CE-9840-831C-E2AABE0AC404}"/>
                  </a:ext>
                </a:extLst>
              </p:cNvPr>
              <p:cNvSpPr txBox="1">
                <a:spLocks noRot="1" noChangeAspect="1" noMove="1" noResize="1" noEditPoints="1" noAdjustHandles="1" noChangeArrowheads="1" noChangeShapeType="1" noTextEdit="1"/>
              </p:cNvSpPr>
              <p:nvPr/>
            </p:nvSpPr>
            <p:spPr>
              <a:xfrm>
                <a:off x="6553821" y="780162"/>
                <a:ext cx="2360583" cy="412870"/>
              </a:xfrm>
              <a:prstGeom prst="rect">
                <a:avLst/>
              </a:prstGeom>
              <a:blipFill>
                <a:blip r:embed="rId3"/>
                <a:stretch>
                  <a:fillRect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4576FBA-DBF9-D649-B6EB-56B4E2F5CCC4}"/>
                  </a:ext>
                </a:extLst>
              </p:cNvPr>
              <p:cNvSpPr txBox="1">
                <a:spLocks/>
              </p:cNvSpPr>
              <p:nvPr/>
            </p:nvSpPr>
            <p:spPr>
              <a:xfrm>
                <a:off x="449760" y="1858356"/>
                <a:ext cx="5158353" cy="271364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14:m>
                  <m:oMath xmlns:m="http://schemas.openxmlformats.org/officeDocument/2006/math">
                    <m:sSubSup>
                      <m:sSubSupPr>
                        <m:ctrlPr>
                          <a:rPr lang="en-US" sz="2200" i="1" smtClean="0">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𝜒</m:t>
                        </m:r>
                      </m:e>
                      <m:sub>
                        <m:r>
                          <a:rPr lang="en-US" sz="2200" i="1">
                            <a:latin typeface="Cambria Math" panose="02040503050406030204" pitchFamily="18" charset="0"/>
                            <a:ea typeface="Cambria Math" panose="02040503050406030204" pitchFamily="18" charset="0"/>
                          </a:rPr>
                          <m:t>𝑝𝑜𝑠</m:t>
                        </m:r>
                      </m:sub>
                      <m:sup>
                        <m:r>
                          <a:rPr lang="en-US" sz="2200" i="1">
                            <a:latin typeface="Cambria Math" panose="02040503050406030204" pitchFamily="18" charset="0"/>
                            <a:ea typeface="Cambria Math" panose="02040503050406030204" pitchFamily="18" charset="0"/>
                          </a:rPr>
                          <m:t>2</m:t>
                        </m:r>
                      </m:sup>
                    </m:sSubSup>
                    <m:r>
                      <a:rPr lang="en-US" sz="2200" i="1">
                        <a:latin typeface="Cambria Math" panose="02040503050406030204" pitchFamily="18" charset="0"/>
                        <a:ea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h𝑖𝑡</m:t>
                            </m:r>
                          </m:sub>
                        </m:sSub>
                      </m:den>
                    </m:f>
                    <m:r>
                      <m:rPr>
                        <m:sty m:val="p"/>
                      </m:rPr>
                      <a:rPr lang="el-GR" sz="2200" i="1">
                        <a:latin typeface="Cambria Math" panose="02040503050406030204" pitchFamily="18" charset="0"/>
                        <a:ea typeface="Cambria Math" panose="02040503050406030204" pitchFamily="18" charset="0"/>
                      </a:rPr>
                      <m:t>Σ</m:t>
                    </m:r>
                    <m:r>
                      <a:rPr lang="en-US" sz="2200" i="1">
                        <a:latin typeface="Cambria Math" panose="02040503050406030204" pitchFamily="18" charset="0"/>
                        <a:ea typeface="Cambria Math" panose="02040503050406030204" pitchFamily="18" charset="0"/>
                      </a:rPr>
                      <m:t>[</m:t>
                    </m:r>
                    <m:sSup>
                      <m:sSupPr>
                        <m:ctrlPr>
                          <a:rPr lang="el-GR" sz="2200" i="1">
                            <a:latin typeface="Cambria Math" panose="02040503050406030204" pitchFamily="18" charset="0"/>
                            <a:ea typeface="Cambria Math" panose="02040503050406030204" pitchFamily="18" charset="0"/>
                          </a:rPr>
                        </m:ctrlPr>
                      </m:sSupPr>
                      <m:e>
                        <m:f>
                          <m:fPr>
                            <m:ctrlPr>
                              <a:rPr lang="en-US" sz="2200" i="1">
                                <a:latin typeface="Cambria Math" panose="02040503050406030204" pitchFamily="18" charset="0"/>
                                <a:ea typeface="Cambria Math" panose="02040503050406030204" pitchFamily="18" charset="0"/>
                              </a:rPr>
                            </m:ctrlPr>
                          </m:fPr>
                          <m:num>
                            <m:sSub>
                              <m:sSubPr>
                                <m:ctrlPr>
                                  <a:rPr lang="en-US" sz="2200" i="1">
                                    <a:latin typeface="Cambria Math" panose="02040503050406030204" pitchFamily="18" charset="0"/>
                                    <a:ea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𝑥</m:t>
                                </m:r>
                              </m:e>
                              <m:sub>
                                <m:r>
                                  <a:rPr lang="en-US" sz="2200" i="1">
                                    <a:latin typeface="Cambria Math" panose="02040503050406030204" pitchFamily="18" charset="0"/>
                                    <a:ea typeface="Cambria Math" panose="02040503050406030204" pitchFamily="18" charset="0"/>
                                  </a:rPr>
                                  <m:t>𝑖</m:t>
                                </m:r>
                              </m:sub>
                            </m:sSub>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𝑥</m:t>
                            </m:r>
                            <m:r>
                              <a:rPr lang="en-US" sz="2200" i="1">
                                <a:latin typeface="Cambria Math" panose="02040503050406030204" pitchFamily="18" charset="0"/>
                                <a:ea typeface="Cambria Math" panose="02040503050406030204" pitchFamily="18" charset="0"/>
                              </a:rPr>
                              <m:t>(</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𝑧</m:t>
                                </m:r>
                              </m:e>
                              <m:sub>
                                <m:r>
                                  <a:rPr lang="en-US" sz="2200" i="1">
                                    <a:latin typeface="Cambria Math" panose="02040503050406030204" pitchFamily="18" charset="0"/>
                                    <a:ea typeface="Cambria Math" panose="02040503050406030204" pitchFamily="18" charset="0"/>
                                  </a:rPr>
                                  <m:t>𝑖</m:t>
                                </m:r>
                              </m:sub>
                            </m:sSub>
                            <m:r>
                              <a:rPr lang="en-US" sz="2200" i="1">
                                <a:latin typeface="Cambria Math" panose="02040503050406030204" pitchFamily="18" charset="0"/>
                                <a:ea typeface="Cambria Math" panose="02040503050406030204" pitchFamily="18" charset="0"/>
                              </a:rPr>
                              <m:t>)</m:t>
                            </m:r>
                            <m:r>
                              <a:rPr lang="en-US" sz="2200" i="1" smtClean="0">
                                <a:latin typeface="Cambria Math" panose="02040503050406030204" pitchFamily="18" charset="0"/>
                                <a:ea typeface="Cambria Math" panose="02040503050406030204" pitchFamily="18" charset="0"/>
                              </a:rPr>
                              <m:t>)</m:t>
                            </m:r>
                          </m:num>
                          <m:den>
                            <m:sSubSup>
                              <m:sSubSupPr>
                                <m:ctrlPr>
                                  <a:rPr lang="en-US" sz="2200" i="1" smtClean="0">
                                    <a:latin typeface="Cambria Math" panose="02040503050406030204" pitchFamily="18" charset="0"/>
                                    <a:ea typeface="Cambria Math" panose="02040503050406030204" pitchFamily="18" charset="0"/>
                                  </a:rPr>
                                </m:ctrlPr>
                              </m:sSubSupPr>
                              <m:e>
                                <m:r>
                                  <a:rPr lang="en-US" sz="2200" i="1" smtClean="0">
                                    <a:latin typeface="Cambria Math" panose="02040503050406030204" pitchFamily="18" charset="0"/>
                                    <a:ea typeface="Cambria Math" panose="02040503050406030204" pitchFamily="18" charset="0"/>
                                  </a:rPr>
                                  <m:t>𝜎</m:t>
                                </m:r>
                              </m:e>
                              <m:sub>
                                <m:r>
                                  <a:rPr lang="en-US" sz="2200" b="0" i="1" smtClean="0">
                                    <a:latin typeface="Cambria Math" panose="02040503050406030204" pitchFamily="18" charset="0"/>
                                    <a:ea typeface="Cambria Math" panose="02040503050406030204" pitchFamily="18" charset="0"/>
                                  </a:rPr>
                                  <m:t>𝑝𝑜𝑠</m:t>
                                </m:r>
                              </m:sub>
                              <m:sup>
                                <m:r>
                                  <a:rPr lang="en-US" sz="2200" b="0" i="1" smtClean="0">
                                    <a:latin typeface="Cambria Math" panose="02040503050406030204" pitchFamily="18" charset="0"/>
                                    <a:ea typeface="Cambria Math" panose="02040503050406030204" pitchFamily="18" charset="0"/>
                                  </a:rPr>
                                  <m:t>2</m:t>
                                </m:r>
                              </m:sup>
                            </m:sSubSup>
                          </m:den>
                        </m:f>
                      </m:e>
                      <m:sup>
                        <m:r>
                          <a:rPr lang="en-US" sz="2200" i="1">
                            <a:latin typeface="Cambria Math" panose="02040503050406030204" pitchFamily="18" charset="0"/>
                            <a:ea typeface="Cambria Math" panose="02040503050406030204" pitchFamily="18" charset="0"/>
                          </a:rPr>
                          <m:t>2</m:t>
                        </m:r>
                      </m:sup>
                    </m:sSup>
                  </m:oMath>
                </a14:m>
                <a:r>
                  <a:rPr lang="en-US" sz="2200" dirty="0">
                    <a:solidFill>
                      <a:srgbClr val="000000"/>
                    </a:solidFill>
                  </a:rPr>
                  <a:t>+</a:t>
                </a:r>
                <a:r>
                  <a:rPr lang="el-GR" sz="2200" dirty="0">
                    <a:ea typeface="Cambria Math" panose="02040503050406030204" pitchFamily="18" charset="0"/>
                  </a:rPr>
                  <a:t> </a:t>
                </a:r>
                <a14:m>
                  <m:oMath xmlns:m="http://schemas.openxmlformats.org/officeDocument/2006/math">
                    <m:sSup>
                      <m:sSupPr>
                        <m:ctrlPr>
                          <a:rPr lang="el-GR" sz="2200" i="1">
                            <a:latin typeface="Cambria Math" panose="02040503050406030204" pitchFamily="18" charset="0"/>
                            <a:ea typeface="Cambria Math" panose="02040503050406030204" pitchFamily="18" charset="0"/>
                          </a:rPr>
                        </m:ctrlPr>
                      </m:sSupPr>
                      <m:e>
                        <m:f>
                          <m:fPr>
                            <m:ctrlPr>
                              <a:rPr lang="en-US" sz="2200" i="1">
                                <a:latin typeface="Cambria Math" panose="02040503050406030204" pitchFamily="18" charset="0"/>
                                <a:ea typeface="Cambria Math" panose="02040503050406030204" pitchFamily="18" charset="0"/>
                              </a:rPr>
                            </m:ctrlPr>
                          </m:fPr>
                          <m:num>
                            <m:r>
                              <a:rPr lang="en-US" sz="2200" i="1" smtClean="0">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𝑦</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𝑦</m:t>
                            </m:r>
                            <m:d>
                              <m:dPr>
                                <m:ctrlPr>
                                  <a:rPr lang="en-US" sz="2200" i="1">
                                    <a:latin typeface="Cambria Math" panose="02040503050406030204" pitchFamily="18" charset="0"/>
                                    <a:ea typeface="Cambria Math" panose="02040503050406030204" pitchFamily="18" charset="0"/>
                                  </a:rPr>
                                </m:ctrlPr>
                              </m:dPr>
                              <m:e>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𝑧</m:t>
                                    </m:r>
                                  </m:e>
                                  <m:sub>
                                    <m:r>
                                      <a:rPr lang="en-US" sz="2200" i="1">
                                        <a:latin typeface="Cambria Math" panose="02040503050406030204" pitchFamily="18" charset="0"/>
                                        <a:ea typeface="Cambria Math" panose="02040503050406030204" pitchFamily="18" charset="0"/>
                                      </a:rPr>
                                      <m:t>𝑖</m:t>
                                    </m:r>
                                  </m:sub>
                                </m:sSub>
                              </m:e>
                            </m:d>
                            <m:r>
                              <a:rPr lang="en-US" sz="2200" i="1" smtClean="0">
                                <a:latin typeface="Cambria Math" panose="02040503050406030204" pitchFamily="18" charset="0"/>
                                <a:ea typeface="Cambria Math" panose="02040503050406030204" pitchFamily="18" charset="0"/>
                              </a:rPr>
                              <m:t>)</m:t>
                            </m:r>
                          </m:num>
                          <m:den>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𝑝𝑜𝑠</m:t>
                                </m:r>
                              </m:sub>
                              <m:sup>
                                <m:r>
                                  <a:rPr lang="en-US" sz="2200" i="1">
                                    <a:latin typeface="Cambria Math" panose="02040503050406030204" pitchFamily="18" charset="0"/>
                                    <a:ea typeface="Cambria Math" panose="02040503050406030204" pitchFamily="18" charset="0"/>
                                  </a:rPr>
                                  <m:t>2</m:t>
                                </m:r>
                              </m:sup>
                            </m:sSubSup>
                          </m:den>
                        </m:f>
                      </m:e>
                      <m:sup>
                        <m:r>
                          <a:rPr lang="en-US" sz="2200" i="1">
                            <a:latin typeface="Cambria Math" panose="02040503050406030204" pitchFamily="18" charset="0"/>
                            <a:ea typeface="Cambria Math" panose="02040503050406030204" pitchFamily="18" charset="0"/>
                          </a:rPr>
                          <m:t>2</m:t>
                        </m:r>
                      </m:sup>
                    </m:sSup>
                    <m:r>
                      <a:rPr lang="en-US" sz="2200" b="0" i="0" smtClean="0">
                        <a:latin typeface="Cambria Math" panose="02040503050406030204" pitchFamily="18" charset="0"/>
                        <a:ea typeface="Cambria Math" panose="02040503050406030204" pitchFamily="18" charset="0"/>
                      </a:rPr>
                      <m:t>]</m:t>
                    </m:r>
                  </m:oMath>
                </a14:m>
                <a:endParaRPr lang="en-US" sz="2200" dirty="0">
                  <a:solidFill>
                    <a:srgbClr val="000000"/>
                  </a:solidFill>
                </a:endParaRPr>
              </a:p>
              <a:p>
                <a14:m>
                  <m:oMath xmlns:m="http://schemas.openxmlformats.org/officeDocument/2006/math">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𝜒</m:t>
                        </m:r>
                      </m:e>
                      <m:sub>
                        <m:r>
                          <a:rPr lang="en-US" sz="2200" i="1">
                            <a:latin typeface="Cambria Math" panose="02040503050406030204" pitchFamily="18" charset="0"/>
                            <a:ea typeface="Cambria Math" panose="02040503050406030204" pitchFamily="18" charset="0"/>
                          </a:rPr>
                          <m:t>𝑒𝑛</m:t>
                        </m:r>
                      </m:sub>
                      <m:sup>
                        <m:r>
                          <a:rPr lang="en-US" sz="2200" i="1">
                            <a:latin typeface="Cambria Math" panose="02040503050406030204" pitchFamily="18" charset="0"/>
                            <a:ea typeface="Cambria Math" panose="02040503050406030204" pitchFamily="18" charset="0"/>
                          </a:rPr>
                          <m:t>2</m:t>
                        </m:r>
                      </m:sup>
                    </m:sSubSup>
                    <m:r>
                      <a:rPr lang="en-US" sz="2200" i="1">
                        <a:latin typeface="Cambria Math" panose="02040503050406030204" pitchFamily="18" charset="0"/>
                        <a:ea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h𝑖𝑡</m:t>
                            </m:r>
                          </m:sub>
                        </m:sSub>
                      </m:den>
                    </m:f>
                    <m:r>
                      <m:rPr>
                        <m:sty m:val="p"/>
                      </m:rPr>
                      <a:rPr lang="el-GR" sz="2200" i="1">
                        <a:latin typeface="Cambria Math" panose="02040503050406030204" pitchFamily="18" charset="0"/>
                        <a:ea typeface="Cambria Math" panose="02040503050406030204" pitchFamily="18" charset="0"/>
                      </a:rPr>
                      <m:t>Σ</m:t>
                    </m:r>
                    <m:sSup>
                      <m:sSupPr>
                        <m:ctrlPr>
                          <a:rPr lang="el-GR" sz="2200" i="1">
                            <a:latin typeface="Cambria Math" panose="02040503050406030204" pitchFamily="18" charset="0"/>
                            <a:ea typeface="Cambria Math" panose="02040503050406030204" pitchFamily="18" charset="0"/>
                          </a:rPr>
                        </m:ctrlPr>
                      </m:sSupPr>
                      <m:e>
                        <m:f>
                          <m:fPr>
                            <m:ctrlPr>
                              <a:rPr lang="en-US" sz="2200" i="1">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sSup>
                              <m:sSupPr>
                                <m:ctrlPr>
                                  <a:rPr lang="en-US" sz="220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𝑞</m:t>
                                </m:r>
                              </m:e>
                              <m:sup>
                                <m:r>
                                  <a:rPr lang="en-US" sz="2200" b="0" i="1" smtClean="0">
                                    <a:latin typeface="Cambria Math" panose="02040503050406030204" pitchFamily="18" charset="0"/>
                                    <a:ea typeface="Cambria Math" panose="02040503050406030204" pitchFamily="18" charset="0"/>
                                  </a:rPr>
                                  <m:t>2</m:t>
                                </m:r>
                              </m:sup>
                            </m:sSup>
                          </m:num>
                          <m:den>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𝜎</m:t>
                                </m:r>
                              </m:e>
                              <m:sub>
                                <m:r>
                                  <a:rPr lang="en-US" sz="2200" b="0" i="1" smtClean="0">
                                    <a:latin typeface="Cambria Math" panose="02040503050406030204" pitchFamily="18" charset="0"/>
                                    <a:ea typeface="Cambria Math" panose="02040503050406030204" pitchFamily="18" charset="0"/>
                                  </a:rPr>
                                  <m:t>𝑒𝑛𝑔</m:t>
                                </m:r>
                              </m:sub>
                              <m:sup>
                                <m:r>
                                  <a:rPr lang="en-US" sz="2200" i="1">
                                    <a:latin typeface="Cambria Math" panose="02040503050406030204" pitchFamily="18" charset="0"/>
                                    <a:ea typeface="Cambria Math" panose="02040503050406030204" pitchFamily="18" charset="0"/>
                                  </a:rPr>
                                  <m:t>2</m:t>
                                </m:r>
                              </m:sup>
                            </m:sSubSup>
                          </m:den>
                        </m:f>
                      </m:e>
                      <m:sup/>
                    </m:sSup>
                  </m:oMath>
                </a14:m>
                <a:endParaRPr lang="en-US" sz="2200" dirty="0"/>
              </a:p>
              <a:p>
                <a14:m>
                  <m:oMath xmlns:m="http://schemas.openxmlformats.org/officeDocument/2006/math">
                    <m:sSubSup>
                      <m:sSubSupPr>
                        <m:ctrlPr>
                          <a:rPr lang="en-US" sz="2200" i="1">
                            <a:latin typeface="Cambria Math" panose="02040503050406030204" pitchFamily="18" charset="0"/>
                            <a:ea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𝜒</m:t>
                        </m:r>
                      </m:e>
                      <m:sub>
                        <m:r>
                          <a:rPr lang="en-US" sz="2200" i="1">
                            <a:latin typeface="Cambria Math" panose="02040503050406030204" pitchFamily="18" charset="0"/>
                            <a:ea typeface="Cambria Math" panose="02040503050406030204" pitchFamily="18" charset="0"/>
                          </a:rPr>
                          <m:t>𝑣𝑒𝑟𝑡</m:t>
                        </m:r>
                      </m:sub>
                      <m:sup>
                        <m:r>
                          <a:rPr lang="en-US" sz="2200" i="1">
                            <a:latin typeface="Cambria Math" panose="02040503050406030204" pitchFamily="18" charset="0"/>
                            <a:ea typeface="Cambria Math" panose="02040503050406030204" pitchFamily="18" charset="0"/>
                          </a:rPr>
                          <m:t>2</m:t>
                        </m:r>
                      </m:sup>
                    </m:sSubSup>
                    <m:r>
                      <a:rPr lang="en-US" sz="2200" i="1">
                        <a:latin typeface="Cambria Math" panose="02040503050406030204" pitchFamily="18" charset="0"/>
                        <a:ea typeface="Cambria Math" panose="02040503050406030204" pitchFamily="18" charset="0"/>
                      </a:rPr>
                      <m:t>=</m:t>
                    </m:r>
                    <m:f>
                      <m:fPr>
                        <m:ctrlPr>
                          <a:rPr lang="en-US" sz="2200" i="1">
                            <a:latin typeface="Cambria Math" panose="02040503050406030204" pitchFamily="18" charset="0"/>
                          </a:rPr>
                        </m:ctrlPr>
                      </m:fPr>
                      <m:num>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0</m:t>
                            </m:r>
                          </m:sub>
                          <m:sup>
                            <m:r>
                              <a:rPr lang="en-US" sz="2200" i="1">
                                <a:latin typeface="Cambria Math" panose="02040503050406030204" pitchFamily="18" charset="0"/>
                              </a:rPr>
                              <m:t>2</m:t>
                            </m:r>
                          </m:sup>
                        </m:sSubSup>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𝑦</m:t>
                            </m:r>
                          </m:e>
                          <m:sub>
                            <m:r>
                              <a:rPr lang="en-US" sz="2200" i="1">
                                <a:latin typeface="Cambria Math" panose="02040503050406030204" pitchFamily="18" charset="0"/>
                              </a:rPr>
                              <m:t>0</m:t>
                            </m:r>
                          </m:sub>
                          <m:sup>
                            <m:r>
                              <a:rPr lang="en-US" sz="2200" i="1">
                                <a:latin typeface="Cambria Math" panose="02040503050406030204" pitchFamily="18" charset="0"/>
                              </a:rPr>
                              <m:t>2</m:t>
                            </m:r>
                          </m:sup>
                        </m:sSubSup>
                      </m:num>
                      <m:den>
                        <m:sSubSup>
                          <m:sSubSupPr>
                            <m:ctrlPr>
                              <a:rPr lang="en-US" sz="2200" i="1" smtClean="0">
                                <a:latin typeface="Cambria Math" panose="02040503050406030204" pitchFamily="18" charset="0"/>
                              </a:rPr>
                            </m:ctrlPr>
                          </m:sSubSupPr>
                          <m:e>
                            <m:r>
                              <a:rPr lang="en-US" sz="2200" i="1">
                                <a:latin typeface="Cambria Math" panose="02040503050406030204" pitchFamily="18" charset="0"/>
                                <a:ea typeface="Cambria Math" panose="02040503050406030204" pitchFamily="18" charset="0"/>
                              </a:rPr>
                              <m:t>𝜎</m:t>
                            </m:r>
                          </m:e>
                          <m:sub>
                            <m:r>
                              <a:rPr lang="en-US" sz="2200" b="0" i="1" smtClean="0">
                                <a:latin typeface="Cambria Math" panose="02040503050406030204" pitchFamily="18" charset="0"/>
                              </a:rPr>
                              <m:t>𝑣𝑒𝑟𝑡</m:t>
                            </m:r>
                          </m:sub>
                          <m:sup>
                            <m:r>
                              <a:rPr lang="en-US" sz="2200" b="0" i="1" smtClean="0">
                                <a:latin typeface="Cambria Math" panose="02040503050406030204" pitchFamily="18" charset="0"/>
                              </a:rPr>
                              <m:t>2</m:t>
                            </m:r>
                          </m:sup>
                        </m:sSubSup>
                      </m:den>
                    </m:f>
                  </m:oMath>
                </a14:m>
                <a:endParaRPr lang="en-US" sz="2200" dirty="0"/>
              </a:p>
            </p:txBody>
          </p:sp>
        </mc:Choice>
        <mc:Fallback xmlns="">
          <p:sp>
            <p:nvSpPr>
              <p:cNvPr id="8" name="Content Placeholder 2">
                <a:extLst>
                  <a:ext uri="{FF2B5EF4-FFF2-40B4-BE49-F238E27FC236}">
                    <a16:creationId xmlns:a16="http://schemas.microsoft.com/office/drawing/2014/main" id="{C4576FBA-DBF9-D649-B6EB-56B4E2F5CCC4}"/>
                  </a:ext>
                </a:extLst>
              </p:cNvPr>
              <p:cNvSpPr txBox="1">
                <a:spLocks noRot="1" noChangeAspect="1" noMove="1" noResize="1" noEditPoints="1" noAdjustHandles="1" noChangeArrowheads="1" noChangeShapeType="1" noTextEdit="1"/>
              </p:cNvSpPr>
              <p:nvPr/>
            </p:nvSpPr>
            <p:spPr>
              <a:xfrm>
                <a:off x="449760" y="1858356"/>
                <a:ext cx="5158353" cy="2713644"/>
              </a:xfrm>
              <a:prstGeom prst="rect">
                <a:avLst/>
              </a:prstGeom>
              <a:blipFill>
                <a:blip r:embed="rId4"/>
                <a:stretch>
                  <a:fillRect l="-490"/>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A68D60E4-0D83-3647-B2C9-0C6F9197683B}"/>
              </a:ext>
            </a:extLst>
          </p:cNvPr>
          <p:cNvSpPr txBox="1">
            <a:spLocks/>
          </p:cNvSpPr>
          <p:nvPr/>
        </p:nvSpPr>
        <p:spPr>
          <a:xfrm>
            <a:off x="611136" y="1584197"/>
            <a:ext cx="4490399" cy="444544"/>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latin typeface="Century" panose="02040604050505020304" pitchFamily="18" charset="0"/>
              </a:rPr>
              <a:t>The original objective function</a:t>
            </a:r>
          </a:p>
        </p:txBody>
      </p:sp>
      <p:sp>
        <p:nvSpPr>
          <p:cNvPr id="10" name="Title 1">
            <a:extLst>
              <a:ext uri="{FF2B5EF4-FFF2-40B4-BE49-F238E27FC236}">
                <a16:creationId xmlns:a16="http://schemas.microsoft.com/office/drawing/2014/main" id="{B8A903D1-B859-0645-94EB-0D9FC7ABBCB6}"/>
              </a:ext>
            </a:extLst>
          </p:cNvPr>
          <p:cNvSpPr txBox="1">
            <a:spLocks/>
          </p:cNvSpPr>
          <p:nvPr/>
        </p:nvSpPr>
        <p:spPr>
          <a:xfrm>
            <a:off x="5435511" y="1609416"/>
            <a:ext cx="4490399" cy="444544"/>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latin typeface="Century" panose="02040604050505020304" pitchFamily="18" charset="0"/>
              </a:rPr>
              <a:t>The modified objective function</a:t>
            </a:r>
          </a:p>
        </p:txBody>
      </p:sp>
      <p:sp>
        <p:nvSpPr>
          <p:cNvPr id="13" name="Title 1">
            <a:extLst>
              <a:ext uri="{FF2B5EF4-FFF2-40B4-BE49-F238E27FC236}">
                <a16:creationId xmlns:a16="http://schemas.microsoft.com/office/drawing/2014/main" id="{FD7B6F49-88FB-D448-A1D1-23767B76B3A6}"/>
              </a:ext>
            </a:extLst>
          </p:cNvPr>
          <p:cNvSpPr>
            <a:spLocks noGrp="1"/>
          </p:cNvSpPr>
          <p:nvPr>
            <p:ph type="title"/>
          </p:nvPr>
        </p:nvSpPr>
        <p:spPr>
          <a:xfrm>
            <a:off x="317736" y="612718"/>
            <a:ext cx="8596668" cy="738100"/>
          </a:xfrm>
        </p:spPr>
        <p:txBody>
          <a:bodyPr>
            <a:normAutofit/>
          </a:bodyPr>
          <a:lstStyle/>
          <a:p>
            <a:r>
              <a:rPr lang="en-US" sz="3200" dirty="0">
                <a:latin typeface="Century" panose="02040604050505020304" pitchFamily="18" charset="0"/>
              </a:rPr>
              <a:t>Modifying the objective function</a:t>
            </a:r>
          </a:p>
        </p:txBody>
      </p:sp>
      <p:sp>
        <p:nvSpPr>
          <p:cNvPr id="2" name="Slide Number Placeholder 1">
            <a:extLst>
              <a:ext uri="{FF2B5EF4-FFF2-40B4-BE49-F238E27FC236}">
                <a16:creationId xmlns:a16="http://schemas.microsoft.com/office/drawing/2014/main" id="{9303DB62-5507-0F40-BFA4-978CDA511114}"/>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145954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dissolv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dissolv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dissolve">
                                      <p:cBhvr>
                                        <p:cTn id="21"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922F590A-59F2-6842-A4C3-6E016B5429F3}"/>
                  </a:ext>
                </a:extLst>
              </p:cNvPr>
              <p:cNvGraphicFramePr>
                <a:graphicFrameLocks noGrp="1"/>
              </p:cNvGraphicFramePr>
              <p:nvPr>
                <p:extLst>
                  <p:ext uri="{D42A27DB-BD31-4B8C-83A1-F6EECF244321}">
                    <p14:modId xmlns:p14="http://schemas.microsoft.com/office/powerpoint/2010/main" val="2747856211"/>
                  </p:ext>
                </p:extLst>
              </p:nvPr>
            </p:nvGraphicFramePr>
            <p:xfrm>
              <a:off x="4238595" y="861911"/>
              <a:ext cx="5077033" cy="1959758"/>
            </p:xfrm>
            <a:graphic>
              <a:graphicData uri="http://schemas.openxmlformats.org/drawingml/2006/table">
                <a:tbl>
                  <a:tblPr firstRow="1" bandRow="1">
                    <a:tableStyleId>{8799B23B-EC83-4686-B30A-512413B5E67A}</a:tableStyleId>
                  </a:tblPr>
                  <a:tblGrid>
                    <a:gridCol w="1196142">
                      <a:extLst>
                        <a:ext uri="{9D8B030D-6E8A-4147-A177-3AD203B41FA5}">
                          <a16:colId xmlns:a16="http://schemas.microsoft.com/office/drawing/2014/main" val="217419733"/>
                        </a:ext>
                      </a:extLst>
                    </a:gridCol>
                    <a:gridCol w="1268320">
                      <a:extLst>
                        <a:ext uri="{9D8B030D-6E8A-4147-A177-3AD203B41FA5}">
                          <a16:colId xmlns:a16="http://schemas.microsoft.com/office/drawing/2014/main" val="1251672396"/>
                        </a:ext>
                      </a:extLst>
                    </a:gridCol>
                    <a:gridCol w="1262743">
                      <a:extLst>
                        <a:ext uri="{9D8B030D-6E8A-4147-A177-3AD203B41FA5}">
                          <a16:colId xmlns:a16="http://schemas.microsoft.com/office/drawing/2014/main" val="2708547377"/>
                        </a:ext>
                      </a:extLst>
                    </a:gridCol>
                    <a:gridCol w="1349828">
                      <a:extLst>
                        <a:ext uri="{9D8B030D-6E8A-4147-A177-3AD203B41FA5}">
                          <a16:colId xmlns:a16="http://schemas.microsoft.com/office/drawing/2014/main" val="4038023181"/>
                        </a:ext>
                      </a:extLst>
                    </a:gridCol>
                  </a:tblGrid>
                  <a:tr h="436954">
                    <a:tc>
                      <a:txBody>
                        <a:bodyPr/>
                        <a:lstStyle/>
                        <a:p>
                          <a:r>
                            <a:rPr lang="en-US" sz="1700" dirty="0">
                              <a:latin typeface="Century" panose="02040604050505020304" pitchFamily="18" charset="0"/>
                            </a:rPr>
                            <a:t>Event #</a:t>
                          </a:r>
                        </a:p>
                      </a:txBody>
                      <a:tcPr marL="78377" marR="78377" marT="39189" marB="39189"/>
                    </a:tc>
                    <a:tc>
                      <a:txBody>
                        <a:bodyPr/>
                        <a:lstStyle/>
                        <a:p>
                          <a14:m>
                            <m:oMath xmlns:m="http://schemas.openxmlformats.org/officeDocument/2006/math">
                              <m:sSubSup>
                                <m:sSubSupPr>
                                  <m:ctrlPr>
                                    <a:rPr lang="en-US" sz="1700" i="1" smtClean="0">
                                      <a:latin typeface="Cambria Math" panose="02040503050406030204" pitchFamily="18" charset="0"/>
                                    </a:rPr>
                                  </m:ctrlPr>
                                </m:sSubSupPr>
                                <m:e>
                                  <m:r>
                                    <a:rPr lang="en-US" sz="1700" i="1" smtClean="0">
                                      <a:latin typeface="Cambria Math" panose="02040503050406030204" pitchFamily="18" charset="0"/>
                                      <a:ea typeface="Cambria Math" panose="02040503050406030204" pitchFamily="18" charset="0"/>
                                    </a:rPr>
                                    <m:t>𝝌</m:t>
                                  </m:r>
                                </m:e>
                                <m:sub>
                                  <m:r>
                                    <a:rPr lang="en-US" sz="1700" b="1" i="1" smtClean="0">
                                      <a:latin typeface="Cambria Math" panose="02040503050406030204" pitchFamily="18" charset="0"/>
                                      <a:ea typeface="Cambria Math" panose="02040503050406030204" pitchFamily="18" charset="0"/>
                                    </a:rPr>
                                    <m:t>𝒑𝒐𝒔</m:t>
                                  </m:r>
                                </m:sub>
                                <m:sup>
                                  <m:r>
                                    <a:rPr lang="en-US" sz="1700" b="1" i="1" smtClean="0">
                                      <a:latin typeface="Cambria Math" panose="02040503050406030204" pitchFamily="18" charset="0"/>
                                    </a:rPr>
                                    <m:t>𝟐</m:t>
                                  </m:r>
                                </m:sup>
                              </m:sSubSup>
                            </m:oMath>
                          </a14:m>
                          <a:r>
                            <a:rPr lang="en-US" sz="1700" dirty="0">
                              <a:latin typeface="Century" panose="02040604050505020304" pitchFamily="18" charset="0"/>
                            </a:rPr>
                            <a:t>/</a:t>
                          </a:r>
                          <a14:m>
                            <m:oMath xmlns:m="http://schemas.openxmlformats.org/officeDocument/2006/math">
                              <m:sSubSup>
                                <m:sSubSupPr>
                                  <m:ctrlPr>
                                    <a:rPr lang="en-US" sz="1700" i="1" smtClean="0">
                                      <a:latin typeface="Cambria Math" panose="02040503050406030204" pitchFamily="18" charset="0"/>
                                    </a:rPr>
                                  </m:ctrlPr>
                                </m:sSubSupPr>
                                <m:e>
                                  <m:r>
                                    <a:rPr lang="en-US" sz="1700" i="1" smtClean="0">
                                      <a:latin typeface="Cambria Math" panose="02040503050406030204" pitchFamily="18" charset="0"/>
                                      <a:ea typeface="Cambria Math" panose="02040503050406030204" pitchFamily="18" charset="0"/>
                                    </a:rPr>
                                    <m:t>𝝌</m:t>
                                  </m:r>
                                </m:e>
                                <m:sub>
                                  <m:r>
                                    <a:rPr lang="en-US" sz="1700" b="1" i="1" smtClean="0">
                                      <a:latin typeface="Cambria Math" panose="02040503050406030204" pitchFamily="18" charset="0"/>
                                      <a:ea typeface="Cambria Math" panose="02040503050406030204" pitchFamily="18" charset="0"/>
                                    </a:rPr>
                                    <m:t>𝒕𝒐𝒕𝒂𝒍</m:t>
                                  </m:r>
                                </m:sub>
                                <m:sup>
                                  <m:r>
                                    <a:rPr lang="en-US" sz="1700" b="1" i="1" smtClean="0">
                                      <a:latin typeface="Cambria Math" panose="02040503050406030204" pitchFamily="18" charset="0"/>
                                    </a:rPr>
                                    <m:t>𝟐</m:t>
                                  </m:r>
                                </m:sup>
                              </m:sSubSup>
                            </m:oMath>
                          </a14:m>
                          <a:endParaRPr lang="en-US" sz="1700" dirty="0">
                            <a:latin typeface="Century" panose="02040604050505020304" pitchFamily="18" charset="0"/>
                          </a:endParaRPr>
                        </a:p>
                      </a:txBody>
                      <a:tcPr marL="78377" marR="78377" marT="39189" marB="39189"/>
                    </a:tc>
                    <a:tc>
                      <a:txBody>
                        <a:bodyPr/>
                        <a:lstStyle/>
                        <a:p>
                          <a14:m>
                            <m:oMath xmlns:m="http://schemas.openxmlformats.org/officeDocument/2006/math">
                              <m:sSubSup>
                                <m:sSubSupPr>
                                  <m:ctrlPr>
                                    <a:rPr lang="en-US" sz="1700" i="1" smtClean="0">
                                      <a:latin typeface="Cambria Math" panose="02040503050406030204" pitchFamily="18" charset="0"/>
                                    </a:rPr>
                                  </m:ctrlPr>
                                </m:sSubSupPr>
                                <m:e>
                                  <m:r>
                                    <a:rPr lang="en-US" sz="1700" i="1" smtClean="0">
                                      <a:latin typeface="Cambria Math" panose="02040503050406030204" pitchFamily="18" charset="0"/>
                                      <a:ea typeface="Cambria Math" panose="02040503050406030204" pitchFamily="18" charset="0"/>
                                    </a:rPr>
                                    <m:t>𝝌</m:t>
                                  </m:r>
                                </m:e>
                                <m:sub>
                                  <m:r>
                                    <a:rPr lang="en-US" sz="1700" b="1" i="1" smtClean="0">
                                      <a:latin typeface="Cambria Math" panose="02040503050406030204" pitchFamily="18" charset="0"/>
                                      <a:ea typeface="Cambria Math" panose="02040503050406030204" pitchFamily="18" charset="0"/>
                                    </a:rPr>
                                    <m:t>𝒆𝒏𝒈</m:t>
                                  </m:r>
                                </m:sub>
                                <m:sup>
                                  <m:r>
                                    <a:rPr lang="en-US" sz="1700" b="1" i="1" smtClean="0">
                                      <a:latin typeface="Cambria Math" panose="02040503050406030204" pitchFamily="18" charset="0"/>
                                    </a:rPr>
                                    <m:t>𝟐</m:t>
                                  </m:r>
                                </m:sup>
                              </m:sSubSup>
                            </m:oMath>
                          </a14:m>
                          <a:r>
                            <a:rPr lang="en-US" sz="1700" dirty="0">
                              <a:latin typeface="Century" panose="02040604050505020304" pitchFamily="18" charset="0"/>
                            </a:rPr>
                            <a:t>/</a:t>
                          </a:r>
                          <a14:m>
                            <m:oMath xmlns:m="http://schemas.openxmlformats.org/officeDocument/2006/math">
                              <m:sSubSup>
                                <m:sSubSupPr>
                                  <m:ctrlPr>
                                    <a:rPr lang="en-US" sz="1700" i="1" smtClean="0">
                                      <a:latin typeface="Cambria Math" panose="02040503050406030204" pitchFamily="18" charset="0"/>
                                    </a:rPr>
                                  </m:ctrlPr>
                                </m:sSubSupPr>
                                <m:e>
                                  <m:r>
                                    <a:rPr lang="en-US" sz="1700" i="1" smtClean="0">
                                      <a:latin typeface="Cambria Math" panose="02040503050406030204" pitchFamily="18" charset="0"/>
                                      <a:ea typeface="Cambria Math" panose="02040503050406030204" pitchFamily="18" charset="0"/>
                                    </a:rPr>
                                    <m:t>𝝌</m:t>
                                  </m:r>
                                </m:e>
                                <m:sub>
                                  <m:r>
                                    <a:rPr lang="en-US" sz="1700" b="1" i="1" smtClean="0">
                                      <a:latin typeface="Cambria Math" panose="02040503050406030204" pitchFamily="18" charset="0"/>
                                      <a:ea typeface="Cambria Math" panose="02040503050406030204" pitchFamily="18" charset="0"/>
                                    </a:rPr>
                                    <m:t>𝒕𝒐𝒕𝒂𝒍</m:t>
                                  </m:r>
                                </m:sub>
                                <m:sup>
                                  <m:r>
                                    <a:rPr lang="en-US" sz="1700" b="1" i="1" smtClean="0">
                                      <a:latin typeface="Cambria Math" panose="02040503050406030204" pitchFamily="18" charset="0"/>
                                    </a:rPr>
                                    <m:t>𝟐</m:t>
                                  </m:r>
                                </m:sup>
                              </m:sSubSup>
                            </m:oMath>
                          </a14:m>
                          <a:endParaRPr lang="en-US" sz="1700" dirty="0">
                            <a:latin typeface="Century" panose="02040604050505020304" pitchFamily="18" charset="0"/>
                          </a:endParaRPr>
                        </a:p>
                      </a:txBody>
                      <a:tcPr marL="78377" marR="78377" marT="39189" marB="39189"/>
                    </a:tc>
                    <a:tc>
                      <a:txBody>
                        <a:bodyPr/>
                        <a:lstStyle/>
                        <a:p>
                          <a14:m>
                            <m:oMath xmlns:m="http://schemas.openxmlformats.org/officeDocument/2006/math">
                              <m:sSubSup>
                                <m:sSubSupPr>
                                  <m:ctrlPr>
                                    <a:rPr lang="en-US" sz="1700" i="1" smtClean="0">
                                      <a:latin typeface="Cambria Math" panose="02040503050406030204" pitchFamily="18" charset="0"/>
                                    </a:rPr>
                                  </m:ctrlPr>
                                </m:sSubSupPr>
                                <m:e>
                                  <m:r>
                                    <a:rPr lang="en-US" sz="1700" i="1" smtClean="0">
                                      <a:latin typeface="Cambria Math" panose="02040503050406030204" pitchFamily="18" charset="0"/>
                                      <a:ea typeface="Cambria Math" panose="02040503050406030204" pitchFamily="18" charset="0"/>
                                    </a:rPr>
                                    <m:t>𝝌</m:t>
                                  </m:r>
                                </m:e>
                                <m:sub>
                                  <m:r>
                                    <a:rPr lang="en-US" sz="1700" b="1" i="1" smtClean="0">
                                      <a:latin typeface="Cambria Math" panose="02040503050406030204" pitchFamily="18" charset="0"/>
                                      <a:ea typeface="Cambria Math" panose="02040503050406030204" pitchFamily="18" charset="0"/>
                                    </a:rPr>
                                    <m:t>𝒗𝒆𝒓𝒕</m:t>
                                  </m:r>
                                </m:sub>
                                <m:sup>
                                  <m:r>
                                    <a:rPr lang="en-US" sz="1700" b="1" i="1" smtClean="0">
                                      <a:latin typeface="Cambria Math" panose="02040503050406030204" pitchFamily="18" charset="0"/>
                                    </a:rPr>
                                    <m:t>𝟐</m:t>
                                  </m:r>
                                </m:sup>
                              </m:sSubSup>
                            </m:oMath>
                          </a14:m>
                          <a:r>
                            <a:rPr lang="en-US" sz="1700" dirty="0">
                              <a:latin typeface="Century" panose="02040604050505020304" pitchFamily="18" charset="0"/>
                            </a:rPr>
                            <a:t>/</a:t>
                          </a:r>
                          <a14:m>
                            <m:oMath xmlns:m="http://schemas.openxmlformats.org/officeDocument/2006/math">
                              <m:sSubSup>
                                <m:sSubSupPr>
                                  <m:ctrlPr>
                                    <a:rPr lang="en-US" sz="1700" i="1" smtClean="0">
                                      <a:latin typeface="Cambria Math" panose="02040503050406030204" pitchFamily="18" charset="0"/>
                                    </a:rPr>
                                  </m:ctrlPr>
                                </m:sSubSupPr>
                                <m:e>
                                  <m:r>
                                    <a:rPr lang="en-US" sz="1700" i="1" smtClean="0">
                                      <a:latin typeface="Cambria Math" panose="02040503050406030204" pitchFamily="18" charset="0"/>
                                      <a:ea typeface="Cambria Math" panose="02040503050406030204" pitchFamily="18" charset="0"/>
                                    </a:rPr>
                                    <m:t>𝝌</m:t>
                                  </m:r>
                                </m:e>
                                <m:sub>
                                  <m:r>
                                    <a:rPr lang="en-US" sz="1700" b="1" i="1" smtClean="0">
                                      <a:latin typeface="Cambria Math" panose="02040503050406030204" pitchFamily="18" charset="0"/>
                                      <a:ea typeface="Cambria Math" panose="02040503050406030204" pitchFamily="18" charset="0"/>
                                    </a:rPr>
                                    <m:t>𝒕𝒐𝒕𝒂𝒍</m:t>
                                  </m:r>
                                </m:sub>
                                <m:sup>
                                  <m:r>
                                    <a:rPr lang="en-US" sz="1700" b="1" i="1" smtClean="0">
                                      <a:latin typeface="Cambria Math" panose="02040503050406030204" pitchFamily="18" charset="0"/>
                                    </a:rPr>
                                    <m:t>𝟐</m:t>
                                  </m:r>
                                </m:sup>
                              </m:sSubSup>
                            </m:oMath>
                          </a14:m>
                          <a:endParaRPr lang="en-US" sz="1700" b="1" dirty="0">
                            <a:latin typeface="Century" panose="02040604050505020304" pitchFamily="18" charset="0"/>
                          </a:endParaRPr>
                        </a:p>
                      </a:txBody>
                      <a:tcPr marL="78377" marR="78377" marT="39189" marB="39189"/>
                    </a:tc>
                    <a:extLst>
                      <a:ext uri="{0D108BD9-81ED-4DB2-BD59-A6C34878D82A}">
                        <a16:rowId xmlns:a16="http://schemas.microsoft.com/office/drawing/2014/main" val="921976519"/>
                      </a:ext>
                    </a:extLst>
                  </a:tr>
                  <a:tr h="495296">
                    <a:tc>
                      <a:txBody>
                        <a:bodyPr/>
                        <a:lstStyle/>
                        <a:p>
                          <a:r>
                            <a:rPr lang="en-US" sz="1700" dirty="0">
                              <a:latin typeface="Century" panose="02040604050505020304" pitchFamily="18" charset="0"/>
                            </a:rPr>
                            <a:t>305</a:t>
                          </a:r>
                        </a:p>
                      </a:txBody>
                      <a:tcPr marL="78377" marR="78377" marT="39189" marB="39189"/>
                    </a:tc>
                    <a:tc>
                      <a:txBody>
                        <a:bodyPr/>
                        <a:lstStyle/>
                        <a:p>
                          <a:r>
                            <a:rPr lang="en-US" sz="1700" dirty="0">
                              <a:latin typeface="Century" panose="02040604050505020304" pitchFamily="18" charset="0"/>
                            </a:rPr>
                            <a:t>65.9%</a:t>
                          </a:r>
                        </a:p>
                      </a:txBody>
                      <a:tcPr marL="78377" marR="78377" marT="39189" marB="39189"/>
                    </a:tc>
                    <a:tc>
                      <a:txBody>
                        <a:bodyPr/>
                        <a:lstStyle/>
                        <a:p>
                          <a:r>
                            <a:rPr lang="en-US" sz="1700" dirty="0">
                              <a:latin typeface="Century" panose="02040604050505020304" pitchFamily="18" charset="0"/>
                            </a:rPr>
                            <a:t>24.5%</a:t>
                          </a:r>
                        </a:p>
                      </a:txBody>
                      <a:tcPr marL="78377" marR="78377" marT="39189" marB="39189"/>
                    </a:tc>
                    <a:tc>
                      <a:txBody>
                        <a:bodyPr/>
                        <a:lstStyle/>
                        <a:p>
                          <a:r>
                            <a:rPr lang="en-US" sz="1700" dirty="0">
                              <a:latin typeface="Century" panose="02040604050505020304" pitchFamily="18" charset="0"/>
                            </a:rPr>
                            <a:t>9.50%</a:t>
                          </a:r>
                        </a:p>
                      </a:txBody>
                      <a:tcPr marL="78377" marR="78377" marT="39189" marB="39189"/>
                    </a:tc>
                    <a:extLst>
                      <a:ext uri="{0D108BD9-81ED-4DB2-BD59-A6C34878D82A}">
                        <a16:rowId xmlns:a16="http://schemas.microsoft.com/office/drawing/2014/main" val="1828834157"/>
                      </a:ext>
                    </a:extLst>
                  </a:tr>
                  <a:tr h="550328">
                    <a:tc>
                      <a:txBody>
                        <a:bodyPr/>
                        <a:lstStyle/>
                        <a:p>
                          <a:r>
                            <a:rPr lang="en-US" sz="1700" dirty="0">
                              <a:latin typeface="Century" panose="02040604050505020304" pitchFamily="18" charset="0"/>
                            </a:rPr>
                            <a:t>1354</a:t>
                          </a:r>
                        </a:p>
                      </a:txBody>
                      <a:tcPr marL="78377" marR="78377" marT="39189" marB="39189"/>
                    </a:tc>
                    <a:tc>
                      <a:txBody>
                        <a:bodyPr/>
                        <a:lstStyle/>
                        <a:p>
                          <a:r>
                            <a:rPr lang="en-US" sz="1700" dirty="0">
                              <a:latin typeface="Century" panose="02040604050505020304" pitchFamily="18" charset="0"/>
                            </a:rPr>
                            <a:t>50.6%</a:t>
                          </a:r>
                        </a:p>
                      </a:txBody>
                      <a:tcPr marL="78377" marR="78377" marT="39189" marB="39189"/>
                    </a:tc>
                    <a:tc>
                      <a:txBody>
                        <a:bodyPr/>
                        <a:lstStyle/>
                        <a:p>
                          <a:r>
                            <a:rPr lang="en-US" sz="1700" dirty="0">
                              <a:latin typeface="Century" panose="02040604050505020304" pitchFamily="18" charset="0"/>
                            </a:rPr>
                            <a:t>29.7%</a:t>
                          </a:r>
                        </a:p>
                      </a:txBody>
                      <a:tcPr marL="78377" marR="78377" marT="39189" marB="39189"/>
                    </a:tc>
                    <a:tc>
                      <a:txBody>
                        <a:bodyPr/>
                        <a:lstStyle/>
                        <a:p>
                          <a:pPr marL="0" algn="l" defTabSz="3866445" rtl="0" eaLnBrk="1" latinLnBrk="0" hangingPunct="1"/>
                          <a:r>
                            <a:rPr lang="en-US" sz="1700" kern="1200" dirty="0">
                              <a:solidFill>
                                <a:schemeClr val="tx1"/>
                              </a:solidFill>
                              <a:latin typeface="Century" panose="02040604050505020304" pitchFamily="18" charset="0"/>
                              <a:ea typeface="+mn-ea"/>
                              <a:cs typeface="+mn-cs"/>
                            </a:rPr>
                            <a:t>19.7%</a:t>
                          </a:r>
                        </a:p>
                      </a:txBody>
                      <a:tcPr marL="78377" marR="78377" marT="39189" marB="39189"/>
                    </a:tc>
                    <a:extLst>
                      <a:ext uri="{0D108BD9-81ED-4DB2-BD59-A6C34878D82A}">
                        <a16:rowId xmlns:a16="http://schemas.microsoft.com/office/drawing/2014/main" val="873376270"/>
                      </a:ext>
                    </a:extLst>
                  </a:tr>
                  <a:tr h="477180">
                    <a:tc>
                      <a:txBody>
                        <a:bodyPr/>
                        <a:lstStyle/>
                        <a:p>
                          <a:r>
                            <a:rPr lang="en-US" sz="1700" dirty="0">
                              <a:latin typeface="Century" panose="02040604050505020304" pitchFamily="18" charset="0"/>
                            </a:rPr>
                            <a:t>4568</a:t>
                          </a:r>
                        </a:p>
                      </a:txBody>
                      <a:tcPr marL="78377" marR="78377" marT="39189" marB="39189"/>
                    </a:tc>
                    <a:tc>
                      <a:txBody>
                        <a:bodyPr/>
                        <a:lstStyle/>
                        <a:p>
                          <a:r>
                            <a:rPr lang="en-US" sz="1700" dirty="0">
                              <a:latin typeface="Century" panose="02040604050505020304" pitchFamily="18" charset="0"/>
                            </a:rPr>
                            <a:t>70.5%</a:t>
                          </a:r>
                        </a:p>
                      </a:txBody>
                      <a:tcPr marL="78377" marR="78377" marT="39189" marB="39189"/>
                    </a:tc>
                    <a:tc>
                      <a:txBody>
                        <a:bodyPr/>
                        <a:lstStyle/>
                        <a:p>
                          <a:r>
                            <a:rPr lang="en-US" sz="1700" dirty="0">
                              <a:latin typeface="Century" panose="02040604050505020304" pitchFamily="18" charset="0"/>
                            </a:rPr>
                            <a:t>28.1%</a:t>
                          </a:r>
                        </a:p>
                      </a:txBody>
                      <a:tcPr marL="78377" marR="78377" marT="39189" marB="39189"/>
                    </a:tc>
                    <a:tc>
                      <a:txBody>
                        <a:bodyPr/>
                        <a:lstStyle/>
                        <a:p>
                          <a:r>
                            <a:rPr lang="en-US" sz="1700" dirty="0">
                              <a:latin typeface="Century" panose="02040604050505020304" pitchFamily="18" charset="0"/>
                            </a:rPr>
                            <a:t>1.31%</a:t>
                          </a:r>
                        </a:p>
                      </a:txBody>
                      <a:tcPr marL="78377" marR="78377" marT="39189" marB="39189"/>
                    </a:tc>
                    <a:extLst>
                      <a:ext uri="{0D108BD9-81ED-4DB2-BD59-A6C34878D82A}">
                        <a16:rowId xmlns:a16="http://schemas.microsoft.com/office/drawing/2014/main" val="638987567"/>
                      </a:ext>
                    </a:extLst>
                  </a:tr>
                </a:tbl>
              </a:graphicData>
            </a:graphic>
          </p:graphicFrame>
        </mc:Choice>
        <mc:Fallback xmlns="">
          <p:graphicFrame>
            <p:nvGraphicFramePr>
              <p:cNvPr id="5" name="Table 4">
                <a:extLst>
                  <a:ext uri="{FF2B5EF4-FFF2-40B4-BE49-F238E27FC236}">
                    <a16:creationId xmlns:a16="http://schemas.microsoft.com/office/drawing/2014/main" id="{922F590A-59F2-6842-A4C3-6E016B5429F3}"/>
                  </a:ext>
                </a:extLst>
              </p:cNvPr>
              <p:cNvGraphicFramePr>
                <a:graphicFrameLocks noGrp="1"/>
              </p:cNvGraphicFramePr>
              <p:nvPr>
                <p:extLst>
                  <p:ext uri="{D42A27DB-BD31-4B8C-83A1-F6EECF244321}">
                    <p14:modId xmlns:p14="http://schemas.microsoft.com/office/powerpoint/2010/main" val="2747856211"/>
                  </p:ext>
                </p:extLst>
              </p:nvPr>
            </p:nvGraphicFramePr>
            <p:xfrm>
              <a:off x="4238595" y="861911"/>
              <a:ext cx="5077033" cy="1959758"/>
            </p:xfrm>
            <a:graphic>
              <a:graphicData uri="http://schemas.openxmlformats.org/drawingml/2006/table">
                <a:tbl>
                  <a:tblPr firstRow="1" bandRow="1">
                    <a:tableStyleId>{8799B23B-EC83-4686-B30A-512413B5E67A}</a:tableStyleId>
                  </a:tblPr>
                  <a:tblGrid>
                    <a:gridCol w="1196142">
                      <a:extLst>
                        <a:ext uri="{9D8B030D-6E8A-4147-A177-3AD203B41FA5}">
                          <a16:colId xmlns:a16="http://schemas.microsoft.com/office/drawing/2014/main" val="217419733"/>
                        </a:ext>
                      </a:extLst>
                    </a:gridCol>
                    <a:gridCol w="1268320">
                      <a:extLst>
                        <a:ext uri="{9D8B030D-6E8A-4147-A177-3AD203B41FA5}">
                          <a16:colId xmlns:a16="http://schemas.microsoft.com/office/drawing/2014/main" val="1251672396"/>
                        </a:ext>
                      </a:extLst>
                    </a:gridCol>
                    <a:gridCol w="1262743">
                      <a:extLst>
                        <a:ext uri="{9D8B030D-6E8A-4147-A177-3AD203B41FA5}">
                          <a16:colId xmlns:a16="http://schemas.microsoft.com/office/drawing/2014/main" val="2708547377"/>
                        </a:ext>
                      </a:extLst>
                    </a:gridCol>
                    <a:gridCol w="1349828">
                      <a:extLst>
                        <a:ext uri="{9D8B030D-6E8A-4147-A177-3AD203B41FA5}">
                          <a16:colId xmlns:a16="http://schemas.microsoft.com/office/drawing/2014/main" val="4038023181"/>
                        </a:ext>
                      </a:extLst>
                    </a:gridCol>
                  </a:tblGrid>
                  <a:tr h="436954">
                    <a:tc>
                      <a:txBody>
                        <a:bodyPr/>
                        <a:lstStyle/>
                        <a:p>
                          <a:r>
                            <a:rPr lang="en-US" sz="1700" dirty="0">
                              <a:latin typeface="Century" panose="02040604050505020304" pitchFamily="18" charset="0"/>
                            </a:rPr>
                            <a:t>Event #</a:t>
                          </a:r>
                        </a:p>
                      </a:txBody>
                      <a:tcPr marL="78377" marR="78377" marT="39189" marB="39189"/>
                    </a:tc>
                    <a:tc>
                      <a:txBody>
                        <a:bodyPr/>
                        <a:lstStyle/>
                        <a:p>
                          <a:endParaRPr lang="en-US"/>
                        </a:p>
                      </a:txBody>
                      <a:tcPr marL="78377" marR="78377" marT="39189" marB="39189">
                        <a:blipFill>
                          <a:blip r:embed="rId3"/>
                          <a:stretch>
                            <a:fillRect l="-93069" t="-5714" r="-204950" b="-345714"/>
                          </a:stretch>
                        </a:blipFill>
                      </a:tcPr>
                    </a:tc>
                    <a:tc>
                      <a:txBody>
                        <a:bodyPr/>
                        <a:lstStyle/>
                        <a:p>
                          <a:endParaRPr lang="en-US"/>
                        </a:p>
                      </a:txBody>
                      <a:tcPr marL="78377" marR="78377" marT="39189" marB="39189">
                        <a:blipFill>
                          <a:blip r:embed="rId3"/>
                          <a:stretch>
                            <a:fillRect l="-196970" t="-5714" r="-109091" b="-345714"/>
                          </a:stretch>
                        </a:blipFill>
                      </a:tcPr>
                    </a:tc>
                    <a:tc>
                      <a:txBody>
                        <a:bodyPr/>
                        <a:lstStyle/>
                        <a:p>
                          <a:endParaRPr lang="en-US"/>
                        </a:p>
                      </a:txBody>
                      <a:tcPr marL="78377" marR="78377" marT="39189" marB="39189">
                        <a:blipFill>
                          <a:blip r:embed="rId3"/>
                          <a:stretch>
                            <a:fillRect l="-274766" t="-5714" r="-935" b="-345714"/>
                          </a:stretch>
                        </a:blipFill>
                      </a:tcPr>
                    </a:tc>
                    <a:extLst>
                      <a:ext uri="{0D108BD9-81ED-4DB2-BD59-A6C34878D82A}">
                        <a16:rowId xmlns:a16="http://schemas.microsoft.com/office/drawing/2014/main" val="921976519"/>
                      </a:ext>
                    </a:extLst>
                  </a:tr>
                  <a:tr h="495296">
                    <a:tc>
                      <a:txBody>
                        <a:bodyPr/>
                        <a:lstStyle/>
                        <a:p>
                          <a:r>
                            <a:rPr lang="en-US" sz="1700" dirty="0">
                              <a:latin typeface="Century" panose="02040604050505020304" pitchFamily="18" charset="0"/>
                            </a:rPr>
                            <a:t>305</a:t>
                          </a:r>
                        </a:p>
                      </a:txBody>
                      <a:tcPr marL="78377" marR="78377" marT="39189" marB="39189"/>
                    </a:tc>
                    <a:tc>
                      <a:txBody>
                        <a:bodyPr/>
                        <a:lstStyle/>
                        <a:p>
                          <a:r>
                            <a:rPr lang="en-US" sz="1700" dirty="0">
                              <a:latin typeface="Century" panose="02040604050505020304" pitchFamily="18" charset="0"/>
                            </a:rPr>
                            <a:t>65.9%</a:t>
                          </a:r>
                        </a:p>
                      </a:txBody>
                      <a:tcPr marL="78377" marR="78377" marT="39189" marB="39189"/>
                    </a:tc>
                    <a:tc>
                      <a:txBody>
                        <a:bodyPr/>
                        <a:lstStyle/>
                        <a:p>
                          <a:r>
                            <a:rPr lang="en-US" sz="1700" dirty="0">
                              <a:latin typeface="Century" panose="02040604050505020304" pitchFamily="18" charset="0"/>
                            </a:rPr>
                            <a:t>24.5%</a:t>
                          </a:r>
                        </a:p>
                      </a:txBody>
                      <a:tcPr marL="78377" marR="78377" marT="39189" marB="39189"/>
                    </a:tc>
                    <a:tc>
                      <a:txBody>
                        <a:bodyPr/>
                        <a:lstStyle/>
                        <a:p>
                          <a:r>
                            <a:rPr lang="en-US" sz="1700" dirty="0">
                              <a:latin typeface="Century" panose="02040604050505020304" pitchFamily="18" charset="0"/>
                            </a:rPr>
                            <a:t>9.50%</a:t>
                          </a:r>
                        </a:p>
                      </a:txBody>
                      <a:tcPr marL="78377" marR="78377" marT="39189" marB="39189"/>
                    </a:tc>
                    <a:extLst>
                      <a:ext uri="{0D108BD9-81ED-4DB2-BD59-A6C34878D82A}">
                        <a16:rowId xmlns:a16="http://schemas.microsoft.com/office/drawing/2014/main" val="1828834157"/>
                      </a:ext>
                    </a:extLst>
                  </a:tr>
                  <a:tr h="550328">
                    <a:tc>
                      <a:txBody>
                        <a:bodyPr/>
                        <a:lstStyle/>
                        <a:p>
                          <a:r>
                            <a:rPr lang="en-US" sz="1700" dirty="0">
                              <a:latin typeface="Century" panose="02040604050505020304" pitchFamily="18" charset="0"/>
                            </a:rPr>
                            <a:t>1354</a:t>
                          </a:r>
                        </a:p>
                      </a:txBody>
                      <a:tcPr marL="78377" marR="78377" marT="39189" marB="39189"/>
                    </a:tc>
                    <a:tc>
                      <a:txBody>
                        <a:bodyPr/>
                        <a:lstStyle/>
                        <a:p>
                          <a:r>
                            <a:rPr lang="en-US" sz="1700" dirty="0">
                              <a:latin typeface="Century" panose="02040604050505020304" pitchFamily="18" charset="0"/>
                            </a:rPr>
                            <a:t>50.6%</a:t>
                          </a:r>
                        </a:p>
                      </a:txBody>
                      <a:tcPr marL="78377" marR="78377" marT="39189" marB="39189"/>
                    </a:tc>
                    <a:tc>
                      <a:txBody>
                        <a:bodyPr/>
                        <a:lstStyle/>
                        <a:p>
                          <a:r>
                            <a:rPr lang="en-US" sz="1700" dirty="0">
                              <a:latin typeface="Century" panose="02040604050505020304" pitchFamily="18" charset="0"/>
                            </a:rPr>
                            <a:t>29.7%</a:t>
                          </a:r>
                        </a:p>
                      </a:txBody>
                      <a:tcPr marL="78377" marR="78377" marT="39189" marB="39189"/>
                    </a:tc>
                    <a:tc>
                      <a:txBody>
                        <a:bodyPr/>
                        <a:lstStyle/>
                        <a:p>
                          <a:pPr marL="0" algn="l" defTabSz="3866445" rtl="0" eaLnBrk="1" latinLnBrk="0" hangingPunct="1"/>
                          <a:r>
                            <a:rPr lang="en-US" sz="1700" kern="1200" dirty="0">
                              <a:solidFill>
                                <a:schemeClr val="tx1"/>
                              </a:solidFill>
                              <a:latin typeface="Century" panose="02040604050505020304" pitchFamily="18" charset="0"/>
                              <a:ea typeface="+mn-ea"/>
                              <a:cs typeface="+mn-cs"/>
                            </a:rPr>
                            <a:t>19.7%</a:t>
                          </a:r>
                        </a:p>
                      </a:txBody>
                      <a:tcPr marL="78377" marR="78377" marT="39189" marB="39189"/>
                    </a:tc>
                    <a:extLst>
                      <a:ext uri="{0D108BD9-81ED-4DB2-BD59-A6C34878D82A}">
                        <a16:rowId xmlns:a16="http://schemas.microsoft.com/office/drawing/2014/main" val="873376270"/>
                      </a:ext>
                    </a:extLst>
                  </a:tr>
                  <a:tr h="477180">
                    <a:tc>
                      <a:txBody>
                        <a:bodyPr/>
                        <a:lstStyle/>
                        <a:p>
                          <a:r>
                            <a:rPr lang="en-US" sz="1700" dirty="0">
                              <a:latin typeface="Century" panose="02040604050505020304" pitchFamily="18" charset="0"/>
                            </a:rPr>
                            <a:t>4568</a:t>
                          </a:r>
                        </a:p>
                      </a:txBody>
                      <a:tcPr marL="78377" marR="78377" marT="39189" marB="39189"/>
                    </a:tc>
                    <a:tc>
                      <a:txBody>
                        <a:bodyPr/>
                        <a:lstStyle/>
                        <a:p>
                          <a:r>
                            <a:rPr lang="en-US" sz="1700" dirty="0">
                              <a:latin typeface="Century" panose="02040604050505020304" pitchFamily="18" charset="0"/>
                            </a:rPr>
                            <a:t>70.5%</a:t>
                          </a:r>
                        </a:p>
                      </a:txBody>
                      <a:tcPr marL="78377" marR="78377" marT="39189" marB="39189"/>
                    </a:tc>
                    <a:tc>
                      <a:txBody>
                        <a:bodyPr/>
                        <a:lstStyle/>
                        <a:p>
                          <a:r>
                            <a:rPr lang="en-US" sz="1700" dirty="0">
                              <a:latin typeface="Century" panose="02040604050505020304" pitchFamily="18" charset="0"/>
                            </a:rPr>
                            <a:t>28.1%</a:t>
                          </a:r>
                        </a:p>
                      </a:txBody>
                      <a:tcPr marL="78377" marR="78377" marT="39189" marB="39189"/>
                    </a:tc>
                    <a:tc>
                      <a:txBody>
                        <a:bodyPr/>
                        <a:lstStyle/>
                        <a:p>
                          <a:r>
                            <a:rPr lang="en-US" sz="1700" dirty="0">
                              <a:latin typeface="Century" panose="02040604050505020304" pitchFamily="18" charset="0"/>
                            </a:rPr>
                            <a:t>1.31%</a:t>
                          </a:r>
                        </a:p>
                      </a:txBody>
                      <a:tcPr marL="78377" marR="78377" marT="39189" marB="39189"/>
                    </a:tc>
                    <a:extLst>
                      <a:ext uri="{0D108BD9-81ED-4DB2-BD59-A6C34878D82A}">
                        <a16:rowId xmlns:a16="http://schemas.microsoft.com/office/drawing/2014/main" val="63898756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FE21C28F-44EF-3F4A-9F44-66DB52F728F4}"/>
                  </a:ext>
                </a:extLst>
              </p:cNvPr>
              <p:cNvGraphicFramePr>
                <a:graphicFrameLocks noGrp="1"/>
              </p:cNvGraphicFramePr>
              <p:nvPr>
                <p:extLst>
                  <p:ext uri="{D42A27DB-BD31-4B8C-83A1-F6EECF244321}">
                    <p14:modId xmlns:p14="http://schemas.microsoft.com/office/powerpoint/2010/main" val="3333715583"/>
                  </p:ext>
                </p:extLst>
              </p:nvPr>
            </p:nvGraphicFramePr>
            <p:xfrm>
              <a:off x="1008936" y="3831771"/>
              <a:ext cx="5653121" cy="1952501"/>
            </p:xfrm>
            <a:graphic>
              <a:graphicData uri="http://schemas.openxmlformats.org/drawingml/2006/table">
                <a:tbl>
                  <a:tblPr firstRow="1" bandRow="1">
                    <a:tableStyleId>{8799B23B-EC83-4686-B30A-512413B5E67A}</a:tableStyleId>
                  </a:tblPr>
                  <a:tblGrid>
                    <a:gridCol w="1472585">
                      <a:extLst>
                        <a:ext uri="{9D8B030D-6E8A-4147-A177-3AD203B41FA5}">
                          <a16:colId xmlns:a16="http://schemas.microsoft.com/office/drawing/2014/main" val="217419733"/>
                        </a:ext>
                      </a:extLst>
                    </a:gridCol>
                    <a:gridCol w="1414837">
                      <a:extLst>
                        <a:ext uri="{9D8B030D-6E8A-4147-A177-3AD203B41FA5}">
                          <a16:colId xmlns:a16="http://schemas.microsoft.com/office/drawing/2014/main" val="1251672396"/>
                        </a:ext>
                      </a:extLst>
                    </a:gridCol>
                    <a:gridCol w="1443711">
                      <a:extLst>
                        <a:ext uri="{9D8B030D-6E8A-4147-A177-3AD203B41FA5}">
                          <a16:colId xmlns:a16="http://schemas.microsoft.com/office/drawing/2014/main" val="2708547377"/>
                        </a:ext>
                      </a:extLst>
                    </a:gridCol>
                    <a:gridCol w="1321988">
                      <a:extLst>
                        <a:ext uri="{9D8B030D-6E8A-4147-A177-3AD203B41FA5}">
                          <a16:colId xmlns:a16="http://schemas.microsoft.com/office/drawing/2014/main" val="4038023181"/>
                        </a:ext>
                      </a:extLst>
                    </a:gridCol>
                  </a:tblGrid>
                  <a:tr h="429697">
                    <a:tc>
                      <a:txBody>
                        <a:bodyPr/>
                        <a:lstStyle/>
                        <a:p>
                          <a:r>
                            <a:rPr lang="en-US" sz="1700" dirty="0">
                              <a:latin typeface="Century" panose="02040604050505020304" pitchFamily="18" charset="0"/>
                            </a:rPr>
                            <a:t>Event #</a:t>
                          </a:r>
                        </a:p>
                      </a:txBody>
                      <a:tcPr marL="78377" marR="78377" marT="39189" marB="39189"/>
                    </a:tc>
                    <a:tc>
                      <a:txBody>
                        <a:bodyPr/>
                        <a:lstStyle/>
                        <a:p>
                          <a14:m>
                            <m:oMath xmlns:m="http://schemas.openxmlformats.org/officeDocument/2006/math">
                              <m:sSubSup>
                                <m:sSubSupPr>
                                  <m:ctrlPr>
                                    <a:rPr lang="en-US" sz="1700" i="1" smtClean="0">
                                      <a:latin typeface="Cambria Math" panose="02040503050406030204" pitchFamily="18" charset="0"/>
                                    </a:rPr>
                                  </m:ctrlPr>
                                </m:sSubSupPr>
                                <m:e>
                                  <m:r>
                                    <a:rPr lang="en-US" sz="1700" i="1" smtClean="0">
                                      <a:latin typeface="Cambria Math" panose="02040503050406030204" pitchFamily="18" charset="0"/>
                                      <a:ea typeface="Cambria Math" panose="02040503050406030204" pitchFamily="18" charset="0"/>
                                    </a:rPr>
                                    <m:t>𝝌</m:t>
                                  </m:r>
                                </m:e>
                                <m:sub>
                                  <m:r>
                                    <a:rPr lang="en-US" sz="1700" b="1" i="1" smtClean="0">
                                      <a:latin typeface="Cambria Math" panose="02040503050406030204" pitchFamily="18" charset="0"/>
                                      <a:ea typeface="Cambria Math" panose="02040503050406030204" pitchFamily="18" charset="0"/>
                                    </a:rPr>
                                    <m:t>𝒑𝒐𝒔</m:t>
                                  </m:r>
                                </m:sub>
                                <m:sup>
                                  <m:r>
                                    <a:rPr lang="en-US" sz="1700" b="1" i="1" smtClean="0">
                                      <a:latin typeface="Cambria Math" panose="02040503050406030204" pitchFamily="18" charset="0"/>
                                    </a:rPr>
                                    <m:t>𝟐</m:t>
                                  </m:r>
                                </m:sup>
                              </m:sSubSup>
                            </m:oMath>
                          </a14:m>
                          <a:r>
                            <a:rPr lang="en-US" sz="1700" dirty="0">
                              <a:latin typeface="Century" panose="02040604050505020304" pitchFamily="18" charset="0"/>
                            </a:rPr>
                            <a:t>/</a:t>
                          </a:r>
                          <a14:m>
                            <m:oMath xmlns:m="http://schemas.openxmlformats.org/officeDocument/2006/math">
                              <m:sSubSup>
                                <m:sSubSupPr>
                                  <m:ctrlPr>
                                    <a:rPr lang="en-US" sz="1700" i="1" smtClean="0">
                                      <a:latin typeface="Cambria Math" panose="02040503050406030204" pitchFamily="18" charset="0"/>
                                    </a:rPr>
                                  </m:ctrlPr>
                                </m:sSubSupPr>
                                <m:e>
                                  <m:r>
                                    <a:rPr lang="en-US" sz="1700" i="1" smtClean="0">
                                      <a:latin typeface="Cambria Math" panose="02040503050406030204" pitchFamily="18" charset="0"/>
                                      <a:ea typeface="Cambria Math" panose="02040503050406030204" pitchFamily="18" charset="0"/>
                                    </a:rPr>
                                    <m:t>𝝌</m:t>
                                  </m:r>
                                </m:e>
                                <m:sub>
                                  <m:r>
                                    <a:rPr lang="en-US" sz="1700" b="1" i="1" smtClean="0">
                                      <a:latin typeface="Cambria Math" panose="02040503050406030204" pitchFamily="18" charset="0"/>
                                      <a:ea typeface="Cambria Math" panose="02040503050406030204" pitchFamily="18" charset="0"/>
                                    </a:rPr>
                                    <m:t>𝒕𝒐𝒕𝒂𝒍</m:t>
                                  </m:r>
                                </m:sub>
                                <m:sup>
                                  <m:r>
                                    <a:rPr lang="en-US" sz="1700" b="1" i="1" smtClean="0">
                                      <a:latin typeface="Cambria Math" panose="02040503050406030204" pitchFamily="18" charset="0"/>
                                    </a:rPr>
                                    <m:t>𝟐</m:t>
                                  </m:r>
                                </m:sup>
                              </m:sSubSup>
                            </m:oMath>
                          </a14:m>
                          <a:endParaRPr lang="en-US" sz="1700" dirty="0">
                            <a:latin typeface="Century" panose="02040604050505020304" pitchFamily="18" charset="0"/>
                          </a:endParaRPr>
                        </a:p>
                      </a:txBody>
                      <a:tcPr marL="78377" marR="78377" marT="39189" marB="39189"/>
                    </a:tc>
                    <a:tc>
                      <a:txBody>
                        <a:bodyPr/>
                        <a:lstStyle/>
                        <a:p>
                          <a14:m>
                            <m:oMath xmlns:m="http://schemas.openxmlformats.org/officeDocument/2006/math">
                              <m:sSubSup>
                                <m:sSubSupPr>
                                  <m:ctrlPr>
                                    <a:rPr lang="en-US" sz="1700" i="1" smtClean="0">
                                      <a:latin typeface="Cambria Math" panose="02040503050406030204" pitchFamily="18" charset="0"/>
                                    </a:rPr>
                                  </m:ctrlPr>
                                </m:sSubSupPr>
                                <m:e>
                                  <m:r>
                                    <a:rPr lang="en-US" sz="1700" i="1" smtClean="0">
                                      <a:latin typeface="Cambria Math" panose="02040503050406030204" pitchFamily="18" charset="0"/>
                                      <a:ea typeface="Cambria Math" panose="02040503050406030204" pitchFamily="18" charset="0"/>
                                    </a:rPr>
                                    <m:t>𝝌</m:t>
                                  </m:r>
                                </m:e>
                                <m:sub>
                                  <m:r>
                                    <a:rPr lang="en-US" sz="1700" b="1" i="1" smtClean="0">
                                      <a:latin typeface="Cambria Math" panose="02040503050406030204" pitchFamily="18" charset="0"/>
                                      <a:ea typeface="Cambria Math" panose="02040503050406030204" pitchFamily="18" charset="0"/>
                                    </a:rPr>
                                    <m:t>𝒆𝒏𝒈</m:t>
                                  </m:r>
                                </m:sub>
                                <m:sup>
                                  <m:r>
                                    <a:rPr lang="en-US" sz="1700" b="1" i="1" smtClean="0">
                                      <a:latin typeface="Cambria Math" panose="02040503050406030204" pitchFamily="18" charset="0"/>
                                    </a:rPr>
                                    <m:t>𝟐</m:t>
                                  </m:r>
                                </m:sup>
                              </m:sSubSup>
                            </m:oMath>
                          </a14:m>
                          <a:r>
                            <a:rPr lang="en-US" sz="1700" dirty="0">
                              <a:latin typeface="Century" panose="02040604050505020304" pitchFamily="18" charset="0"/>
                            </a:rPr>
                            <a:t>/</a:t>
                          </a:r>
                          <a14:m>
                            <m:oMath xmlns:m="http://schemas.openxmlformats.org/officeDocument/2006/math">
                              <m:sSubSup>
                                <m:sSubSupPr>
                                  <m:ctrlPr>
                                    <a:rPr lang="en-US" sz="1700" i="1" smtClean="0">
                                      <a:latin typeface="Cambria Math" panose="02040503050406030204" pitchFamily="18" charset="0"/>
                                    </a:rPr>
                                  </m:ctrlPr>
                                </m:sSubSupPr>
                                <m:e>
                                  <m:r>
                                    <a:rPr lang="en-US" sz="1700" i="1" smtClean="0">
                                      <a:latin typeface="Cambria Math" panose="02040503050406030204" pitchFamily="18" charset="0"/>
                                      <a:ea typeface="Cambria Math" panose="02040503050406030204" pitchFamily="18" charset="0"/>
                                    </a:rPr>
                                    <m:t>𝝌</m:t>
                                  </m:r>
                                </m:e>
                                <m:sub>
                                  <m:r>
                                    <a:rPr lang="en-US" sz="1700" b="1" i="1" smtClean="0">
                                      <a:latin typeface="Cambria Math" panose="02040503050406030204" pitchFamily="18" charset="0"/>
                                      <a:ea typeface="Cambria Math" panose="02040503050406030204" pitchFamily="18" charset="0"/>
                                    </a:rPr>
                                    <m:t>𝒕𝒐𝒕𝒂𝒍</m:t>
                                  </m:r>
                                </m:sub>
                                <m:sup>
                                  <m:r>
                                    <a:rPr lang="en-US" sz="1700" b="1" i="1" smtClean="0">
                                      <a:latin typeface="Cambria Math" panose="02040503050406030204" pitchFamily="18" charset="0"/>
                                    </a:rPr>
                                    <m:t>𝟐</m:t>
                                  </m:r>
                                </m:sup>
                              </m:sSubSup>
                            </m:oMath>
                          </a14:m>
                          <a:endParaRPr lang="en-US" sz="1700" dirty="0">
                            <a:latin typeface="Century" panose="02040604050505020304" pitchFamily="18" charset="0"/>
                          </a:endParaRPr>
                        </a:p>
                      </a:txBody>
                      <a:tcPr marL="78377" marR="78377" marT="39189" marB="39189"/>
                    </a:tc>
                    <a:tc>
                      <a:txBody>
                        <a:bodyPr/>
                        <a:lstStyle/>
                        <a:p>
                          <a14:m>
                            <m:oMath xmlns:m="http://schemas.openxmlformats.org/officeDocument/2006/math">
                              <m:sSubSup>
                                <m:sSubSupPr>
                                  <m:ctrlPr>
                                    <a:rPr lang="en-US" sz="1700" i="1" smtClean="0">
                                      <a:latin typeface="Cambria Math" panose="02040503050406030204" pitchFamily="18" charset="0"/>
                                    </a:rPr>
                                  </m:ctrlPr>
                                </m:sSubSupPr>
                                <m:e>
                                  <m:r>
                                    <a:rPr lang="en-US" sz="1700" i="1" smtClean="0">
                                      <a:latin typeface="Cambria Math" panose="02040503050406030204" pitchFamily="18" charset="0"/>
                                      <a:ea typeface="Cambria Math" panose="02040503050406030204" pitchFamily="18" charset="0"/>
                                    </a:rPr>
                                    <m:t>𝝌</m:t>
                                  </m:r>
                                </m:e>
                                <m:sub>
                                  <m:r>
                                    <a:rPr lang="en-US" sz="1700" b="1" i="1" smtClean="0">
                                      <a:latin typeface="Cambria Math" panose="02040503050406030204" pitchFamily="18" charset="0"/>
                                      <a:ea typeface="Cambria Math" panose="02040503050406030204" pitchFamily="18" charset="0"/>
                                    </a:rPr>
                                    <m:t>𝒗𝒆𝒓𝒕</m:t>
                                  </m:r>
                                </m:sub>
                                <m:sup>
                                  <m:r>
                                    <a:rPr lang="en-US" sz="1700" b="1" i="1" smtClean="0">
                                      <a:latin typeface="Cambria Math" panose="02040503050406030204" pitchFamily="18" charset="0"/>
                                    </a:rPr>
                                    <m:t>𝟐</m:t>
                                  </m:r>
                                </m:sup>
                              </m:sSubSup>
                            </m:oMath>
                          </a14:m>
                          <a:r>
                            <a:rPr lang="en-US" sz="1700" dirty="0">
                              <a:latin typeface="Century" panose="02040604050505020304" pitchFamily="18" charset="0"/>
                            </a:rPr>
                            <a:t>/</a:t>
                          </a:r>
                          <a14:m>
                            <m:oMath xmlns:m="http://schemas.openxmlformats.org/officeDocument/2006/math">
                              <m:sSubSup>
                                <m:sSubSupPr>
                                  <m:ctrlPr>
                                    <a:rPr lang="en-US" sz="1700" i="1" smtClean="0">
                                      <a:latin typeface="Cambria Math" panose="02040503050406030204" pitchFamily="18" charset="0"/>
                                    </a:rPr>
                                  </m:ctrlPr>
                                </m:sSubSupPr>
                                <m:e>
                                  <m:r>
                                    <a:rPr lang="en-US" sz="1700" i="1" smtClean="0">
                                      <a:latin typeface="Cambria Math" panose="02040503050406030204" pitchFamily="18" charset="0"/>
                                      <a:ea typeface="Cambria Math" panose="02040503050406030204" pitchFamily="18" charset="0"/>
                                    </a:rPr>
                                    <m:t>𝝌</m:t>
                                  </m:r>
                                </m:e>
                                <m:sub>
                                  <m:r>
                                    <a:rPr lang="en-US" sz="1700" b="1" i="1" smtClean="0">
                                      <a:latin typeface="Cambria Math" panose="02040503050406030204" pitchFamily="18" charset="0"/>
                                      <a:ea typeface="Cambria Math" panose="02040503050406030204" pitchFamily="18" charset="0"/>
                                    </a:rPr>
                                    <m:t>𝒕𝒐𝒕𝒂𝒍</m:t>
                                  </m:r>
                                </m:sub>
                                <m:sup>
                                  <m:r>
                                    <a:rPr lang="en-US" sz="1700" b="1" i="1" smtClean="0">
                                      <a:latin typeface="Cambria Math" panose="02040503050406030204" pitchFamily="18" charset="0"/>
                                    </a:rPr>
                                    <m:t>𝟐</m:t>
                                  </m:r>
                                </m:sup>
                              </m:sSubSup>
                            </m:oMath>
                          </a14:m>
                          <a:endParaRPr lang="en-US" sz="1700" b="1" dirty="0">
                            <a:latin typeface="Century" panose="02040604050505020304" pitchFamily="18" charset="0"/>
                          </a:endParaRPr>
                        </a:p>
                      </a:txBody>
                      <a:tcPr marL="78377" marR="78377" marT="39189" marB="39189"/>
                    </a:tc>
                    <a:extLst>
                      <a:ext uri="{0D108BD9-81ED-4DB2-BD59-A6C34878D82A}">
                        <a16:rowId xmlns:a16="http://schemas.microsoft.com/office/drawing/2014/main" val="921976519"/>
                      </a:ext>
                    </a:extLst>
                  </a:tr>
                  <a:tr h="495296">
                    <a:tc>
                      <a:txBody>
                        <a:bodyPr/>
                        <a:lstStyle/>
                        <a:p>
                          <a:r>
                            <a:rPr lang="en-US" sz="1700" dirty="0">
                              <a:latin typeface="Century" panose="02040604050505020304" pitchFamily="18" charset="0"/>
                            </a:rPr>
                            <a:t>305</a:t>
                          </a:r>
                        </a:p>
                      </a:txBody>
                      <a:tcPr marL="78377" marR="78377" marT="39189" marB="39189"/>
                    </a:tc>
                    <a:tc>
                      <a:txBody>
                        <a:bodyPr/>
                        <a:lstStyle/>
                        <a:p>
                          <a:r>
                            <a:rPr lang="en-US" sz="1700" dirty="0">
                              <a:latin typeface="Century" panose="02040604050505020304" pitchFamily="18" charset="0"/>
                            </a:rPr>
                            <a:t>50.3%</a:t>
                          </a:r>
                        </a:p>
                      </a:txBody>
                      <a:tcPr marL="78377" marR="78377" marT="39189" marB="39189"/>
                    </a:tc>
                    <a:tc>
                      <a:txBody>
                        <a:bodyPr/>
                        <a:lstStyle/>
                        <a:p>
                          <a:r>
                            <a:rPr lang="en-US" sz="1700" dirty="0">
                              <a:latin typeface="Century" panose="02040604050505020304" pitchFamily="18" charset="0"/>
                            </a:rPr>
                            <a:t>47.9%</a:t>
                          </a:r>
                        </a:p>
                      </a:txBody>
                      <a:tcPr marL="78377" marR="78377" marT="39189" marB="39189"/>
                    </a:tc>
                    <a:tc>
                      <a:txBody>
                        <a:bodyPr/>
                        <a:lstStyle/>
                        <a:p>
                          <a:r>
                            <a:rPr lang="en-US" sz="1700" dirty="0">
                              <a:latin typeface="Century" panose="02040604050505020304" pitchFamily="18" charset="0"/>
                            </a:rPr>
                            <a:t>1.74%</a:t>
                          </a:r>
                        </a:p>
                      </a:txBody>
                      <a:tcPr marL="78377" marR="78377" marT="39189" marB="39189"/>
                    </a:tc>
                    <a:extLst>
                      <a:ext uri="{0D108BD9-81ED-4DB2-BD59-A6C34878D82A}">
                        <a16:rowId xmlns:a16="http://schemas.microsoft.com/office/drawing/2014/main" val="1828834157"/>
                      </a:ext>
                    </a:extLst>
                  </a:tr>
                  <a:tr h="550328">
                    <a:tc>
                      <a:txBody>
                        <a:bodyPr/>
                        <a:lstStyle/>
                        <a:p>
                          <a:r>
                            <a:rPr lang="en-US" sz="1700" dirty="0">
                              <a:latin typeface="Century" panose="02040604050505020304" pitchFamily="18" charset="0"/>
                            </a:rPr>
                            <a:t>1354</a:t>
                          </a:r>
                        </a:p>
                      </a:txBody>
                      <a:tcPr marL="78377" marR="78377" marT="39189" marB="39189"/>
                    </a:tc>
                    <a:tc>
                      <a:txBody>
                        <a:bodyPr/>
                        <a:lstStyle/>
                        <a:p>
                          <a:r>
                            <a:rPr lang="en-US" sz="1700" dirty="0">
                              <a:latin typeface="Century" panose="02040604050505020304" pitchFamily="18" charset="0"/>
                            </a:rPr>
                            <a:t>62.6%</a:t>
                          </a:r>
                        </a:p>
                      </a:txBody>
                      <a:tcPr marL="78377" marR="78377" marT="39189" marB="39189"/>
                    </a:tc>
                    <a:tc>
                      <a:txBody>
                        <a:bodyPr/>
                        <a:lstStyle/>
                        <a:p>
                          <a:r>
                            <a:rPr lang="en-US" sz="1700" dirty="0">
                              <a:latin typeface="Century" panose="02040604050505020304" pitchFamily="18" charset="0"/>
                            </a:rPr>
                            <a:t>34.3%</a:t>
                          </a:r>
                        </a:p>
                      </a:txBody>
                      <a:tcPr marL="78377" marR="78377" marT="39189" marB="39189"/>
                    </a:tc>
                    <a:tc>
                      <a:txBody>
                        <a:bodyPr/>
                        <a:lstStyle/>
                        <a:p>
                          <a:pPr marL="0" algn="l" defTabSz="3866445" rtl="0" eaLnBrk="1" latinLnBrk="0" hangingPunct="1"/>
                          <a:r>
                            <a:rPr lang="en-US" sz="1700" kern="1200" dirty="0">
                              <a:solidFill>
                                <a:schemeClr val="tx1"/>
                              </a:solidFill>
                              <a:latin typeface="Century" panose="02040604050505020304" pitchFamily="18" charset="0"/>
                              <a:ea typeface="+mn-ea"/>
                              <a:cs typeface="+mn-cs"/>
                            </a:rPr>
                            <a:t>3.02%</a:t>
                          </a:r>
                        </a:p>
                      </a:txBody>
                      <a:tcPr marL="78377" marR="78377" marT="39189" marB="39189"/>
                    </a:tc>
                    <a:extLst>
                      <a:ext uri="{0D108BD9-81ED-4DB2-BD59-A6C34878D82A}">
                        <a16:rowId xmlns:a16="http://schemas.microsoft.com/office/drawing/2014/main" val="873376270"/>
                      </a:ext>
                    </a:extLst>
                  </a:tr>
                  <a:tr h="477180">
                    <a:tc>
                      <a:txBody>
                        <a:bodyPr/>
                        <a:lstStyle/>
                        <a:p>
                          <a:r>
                            <a:rPr lang="en-US" sz="1700" dirty="0">
                              <a:latin typeface="Century" panose="02040604050505020304" pitchFamily="18" charset="0"/>
                            </a:rPr>
                            <a:t>4568</a:t>
                          </a:r>
                        </a:p>
                      </a:txBody>
                      <a:tcPr marL="78377" marR="78377" marT="39189" marB="39189"/>
                    </a:tc>
                    <a:tc>
                      <a:txBody>
                        <a:bodyPr/>
                        <a:lstStyle/>
                        <a:p>
                          <a:r>
                            <a:rPr lang="en-US" sz="1700" dirty="0">
                              <a:latin typeface="Century" panose="02040604050505020304" pitchFamily="18" charset="0"/>
                            </a:rPr>
                            <a:t>35.7%</a:t>
                          </a:r>
                        </a:p>
                      </a:txBody>
                      <a:tcPr marL="78377" marR="78377" marT="39189" marB="39189"/>
                    </a:tc>
                    <a:tc>
                      <a:txBody>
                        <a:bodyPr/>
                        <a:lstStyle/>
                        <a:p>
                          <a:r>
                            <a:rPr lang="en-US" sz="1700" dirty="0">
                              <a:latin typeface="Century" panose="02040604050505020304" pitchFamily="18" charset="0"/>
                            </a:rPr>
                            <a:t>49.8%</a:t>
                          </a:r>
                        </a:p>
                      </a:txBody>
                      <a:tcPr marL="78377" marR="78377" marT="39189" marB="39189"/>
                    </a:tc>
                    <a:tc>
                      <a:txBody>
                        <a:bodyPr/>
                        <a:lstStyle/>
                        <a:p>
                          <a:r>
                            <a:rPr lang="en-US" sz="1700">
                              <a:latin typeface="Century" panose="02040604050505020304" pitchFamily="18" charset="0"/>
                            </a:rPr>
                            <a:t>14.6%</a:t>
                          </a:r>
                          <a:endParaRPr lang="en-US" sz="1700" dirty="0">
                            <a:latin typeface="Century" panose="02040604050505020304" pitchFamily="18" charset="0"/>
                          </a:endParaRPr>
                        </a:p>
                      </a:txBody>
                      <a:tcPr marL="78377" marR="78377" marT="39189" marB="39189"/>
                    </a:tc>
                    <a:extLst>
                      <a:ext uri="{0D108BD9-81ED-4DB2-BD59-A6C34878D82A}">
                        <a16:rowId xmlns:a16="http://schemas.microsoft.com/office/drawing/2014/main" val="638987567"/>
                      </a:ext>
                    </a:extLst>
                  </a:tr>
                </a:tbl>
              </a:graphicData>
            </a:graphic>
          </p:graphicFrame>
        </mc:Choice>
        <mc:Fallback xmlns="">
          <p:graphicFrame>
            <p:nvGraphicFramePr>
              <p:cNvPr id="7" name="Table 6">
                <a:extLst>
                  <a:ext uri="{FF2B5EF4-FFF2-40B4-BE49-F238E27FC236}">
                    <a16:creationId xmlns:a16="http://schemas.microsoft.com/office/drawing/2014/main" id="{FE21C28F-44EF-3F4A-9F44-66DB52F728F4}"/>
                  </a:ext>
                </a:extLst>
              </p:cNvPr>
              <p:cNvGraphicFramePr>
                <a:graphicFrameLocks noGrp="1"/>
              </p:cNvGraphicFramePr>
              <p:nvPr>
                <p:extLst>
                  <p:ext uri="{D42A27DB-BD31-4B8C-83A1-F6EECF244321}">
                    <p14:modId xmlns:p14="http://schemas.microsoft.com/office/powerpoint/2010/main" val="3333715583"/>
                  </p:ext>
                </p:extLst>
              </p:nvPr>
            </p:nvGraphicFramePr>
            <p:xfrm>
              <a:off x="1008936" y="3831771"/>
              <a:ext cx="5653121" cy="1952501"/>
            </p:xfrm>
            <a:graphic>
              <a:graphicData uri="http://schemas.openxmlformats.org/drawingml/2006/table">
                <a:tbl>
                  <a:tblPr firstRow="1" bandRow="1">
                    <a:tableStyleId>{8799B23B-EC83-4686-B30A-512413B5E67A}</a:tableStyleId>
                  </a:tblPr>
                  <a:tblGrid>
                    <a:gridCol w="1472585">
                      <a:extLst>
                        <a:ext uri="{9D8B030D-6E8A-4147-A177-3AD203B41FA5}">
                          <a16:colId xmlns:a16="http://schemas.microsoft.com/office/drawing/2014/main" val="217419733"/>
                        </a:ext>
                      </a:extLst>
                    </a:gridCol>
                    <a:gridCol w="1414837">
                      <a:extLst>
                        <a:ext uri="{9D8B030D-6E8A-4147-A177-3AD203B41FA5}">
                          <a16:colId xmlns:a16="http://schemas.microsoft.com/office/drawing/2014/main" val="1251672396"/>
                        </a:ext>
                      </a:extLst>
                    </a:gridCol>
                    <a:gridCol w="1443711">
                      <a:extLst>
                        <a:ext uri="{9D8B030D-6E8A-4147-A177-3AD203B41FA5}">
                          <a16:colId xmlns:a16="http://schemas.microsoft.com/office/drawing/2014/main" val="2708547377"/>
                        </a:ext>
                      </a:extLst>
                    </a:gridCol>
                    <a:gridCol w="1321988">
                      <a:extLst>
                        <a:ext uri="{9D8B030D-6E8A-4147-A177-3AD203B41FA5}">
                          <a16:colId xmlns:a16="http://schemas.microsoft.com/office/drawing/2014/main" val="4038023181"/>
                        </a:ext>
                      </a:extLst>
                    </a:gridCol>
                  </a:tblGrid>
                  <a:tr h="429697">
                    <a:tc>
                      <a:txBody>
                        <a:bodyPr/>
                        <a:lstStyle/>
                        <a:p>
                          <a:r>
                            <a:rPr lang="en-US" sz="1700" dirty="0">
                              <a:latin typeface="Century" panose="02040604050505020304" pitchFamily="18" charset="0"/>
                            </a:rPr>
                            <a:t>Event #</a:t>
                          </a:r>
                        </a:p>
                      </a:txBody>
                      <a:tcPr marL="78377" marR="78377" marT="39189" marB="39189"/>
                    </a:tc>
                    <a:tc>
                      <a:txBody>
                        <a:bodyPr/>
                        <a:lstStyle/>
                        <a:p>
                          <a:endParaRPr lang="en-US"/>
                        </a:p>
                      </a:txBody>
                      <a:tcPr marL="78377" marR="78377" marT="39189" marB="39189">
                        <a:blipFill>
                          <a:blip r:embed="rId4"/>
                          <a:stretch>
                            <a:fillRect l="-104464" t="-5882" r="-195536" b="-355882"/>
                          </a:stretch>
                        </a:blipFill>
                      </a:tcPr>
                    </a:tc>
                    <a:tc>
                      <a:txBody>
                        <a:bodyPr/>
                        <a:lstStyle/>
                        <a:p>
                          <a:endParaRPr lang="en-US"/>
                        </a:p>
                      </a:txBody>
                      <a:tcPr marL="78377" marR="78377" marT="39189" marB="39189">
                        <a:blipFill>
                          <a:blip r:embed="rId4"/>
                          <a:stretch>
                            <a:fillRect l="-200877" t="-5882" r="-92105" b="-355882"/>
                          </a:stretch>
                        </a:blipFill>
                      </a:tcPr>
                    </a:tc>
                    <a:tc>
                      <a:txBody>
                        <a:bodyPr/>
                        <a:lstStyle/>
                        <a:p>
                          <a:endParaRPr lang="en-US"/>
                        </a:p>
                      </a:txBody>
                      <a:tcPr marL="78377" marR="78377" marT="39189" marB="39189">
                        <a:blipFill>
                          <a:blip r:embed="rId4"/>
                          <a:stretch>
                            <a:fillRect l="-329808" t="-5882" r="-962" b="-355882"/>
                          </a:stretch>
                        </a:blipFill>
                      </a:tcPr>
                    </a:tc>
                    <a:extLst>
                      <a:ext uri="{0D108BD9-81ED-4DB2-BD59-A6C34878D82A}">
                        <a16:rowId xmlns:a16="http://schemas.microsoft.com/office/drawing/2014/main" val="921976519"/>
                      </a:ext>
                    </a:extLst>
                  </a:tr>
                  <a:tr h="495296">
                    <a:tc>
                      <a:txBody>
                        <a:bodyPr/>
                        <a:lstStyle/>
                        <a:p>
                          <a:r>
                            <a:rPr lang="en-US" sz="1700" dirty="0">
                              <a:latin typeface="Century" panose="02040604050505020304" pitchFamily="18" charset="0"/>
                            </a:rPr>
                            <a:t>305</a:t>
                          </a:r>
                        </a:p>
                      </a:txBody>
                      <a:tcPr marL="78377" marR="78377" marT="39189" marB="39189"/>
                    </a:tc>
                    <a:tc>
                      <a:txBody>
                        <a:bodyPr/>
                        <a:lstStyle/>
                        <a:p>
                          <a:r>
                            <a:rPr lang="en-US" sz="1700" dirty="0">
                              <a:latin typeface="Century" panose="02040604050505020304" pitchFamily="18" charset="0"/>
                            </a:rPr>
                            <a:t>50.3%</a:t>
                          </a:r>
                        </a:p>
                      </a:txBody>
                      <a:tcPr marL="78377" marR="78377" marT="39189" marB="39189"/>
                    </a:tc>
                    <a:tc>
                      <a:txBody>
                        <a:bodyPr/>
                        <a:lstStyle/>
                        <a:p>
                          <a:r>
                            <a:rPr lang="en-US" sz="1700" dirty="0">
                              <a:latin typeface="Century" panose="02040604050505020304" pitchFamily="18" charset="0"/>
                            </a:rPr>
                            <a:t>47.9%</a:t>
                          </a:r>
                        </a:p>
                      </a:txBody>
                      <a:tcPr marL="78377" marR="78377" marT="39189" marB="39189"/>
                    </a:tc>
                    <a:tc>
                      <a:txBody>
                        <a:bodyPr/>
                        <a:lstStyle/>
                        <a:p>
                          <a:r>
                            <a:rPr lang="en-US" sz="1700" dirty="0">
                              <a:latin typeface="Century" panose="02040604050505020304" pitchFamily="18" charset="0"/>
                            </a:rPr>
                            <a:t>1.74%</a:t>
                          </a:r>
                        </a:p>
                      </a:txBody>
                      <a:tcPr marL="78377" marR="78377" marT="39189" marB="39189"/>
                    </a:tc>
                    <a:extLst>
                      <a:ext uri="{0D108BD9-81ED-4DB2-BD59-A6C34878D82A}">
                        <a16:rowId xmlns:a16="http://schemas.microsoft.com/office/drawing/2014/main" val="1828834157"/>
                      </a:ext>
                    </a:extLst>
                  </a:tr>
                  <a:tr h="550328">
                    <a:tc>
                      <a:txBody>
                        <a:bodyPr/>
                        <a:lstStyle/>
                        <a:p>
                          <a:r>
                            <a:rPr lang="en-US" sz="1700" dirty="0">
                              <a:latin typeface="Century" panose="02040604050505020304" pitchFamily="18" charset="0"/>
                            </a:rPr>
                            <a:t>1354</a:t>
                          </a:r>
                        </a:p>
                      </a:txBody>
                      <a:tcPr marL="78377" marR="78377" marT="39189" marB="39189"/>
                    </a:tc>
                    <a:tc>
                      <a:txBody>
                        <a:bodyPr/>
                        <a:lstStyle/>
                        <a:p>
                          <a:r>
                            <a:rPr lang="en-US" sz="1700" dirty="0">
                              <a:latin typeface="Century" panose="02040604050505020304" pitchFamily="18" charset="0"/>
                            </a:rPr>
                            <a:t>62.6%</a:t>
                          </a:r>
                        </a:p>
                      </a:txBody>
                      <a:tcPr marL="78377" marR="78377" marT="39189" marB="39189"/>
                    </a:tc>
                    <a:tc>
                      <a:txBody>
                        <a:bodyPr/>
                        <a:lstStyle/>
                        <a:p>
                          <a:r>
                            <a:rPr lang="en-US" sz="1700" dirty="0">
                              <a:latin typeface="Century" panose="02040604050505020304" pitchFamily="18" charset="0"/>
                            </a:rPr>
                            <a:t>34.3%</a:t>
                          </a:r>
                        </a:p>
                      </a:txBody>
                      <a:tcPr marL="78377" marR="78377" marT="39189" marB="39189"/>
                    </a:tc>
                    <a:tc>
                      <a:txBody>
                        <a:bodyPr/>
                        <a:lstStyle/>
                        <a:p>
                          <a:pPr marL="0" algn="l" defTabSz="3866445" rtl="0" eaLnBrk="1" latinLnBrk="0" hangingPunct="1"/>
                          <a:r>
                            <a:rPr lang="en-US" sz="1700" kern="1200" dirty="0">
                              <a:solidFill>
                                <a:schemeClr val="tx1"/>
                              </a:solidFill>
                              <a:latin typeface="Century" panose="02040604050505020304" pitchFamily="18" charset="0"/>
                              <a:ea typeface="+mn-ea"/>
                              <a:cs typeface="+mn-cs"/>
                            </a:rPr>
                            <a:t>3.02%</a:t>
                          </a:r>
                        </a:p>
                      </a:txBody>
                      <a:tcPr marL="78377" marR="78377" marT="39189" marB="39189"/>
                    </a:tc>
                    <a:extLst>
                      <a:ext uri="{0D108BD9-81ED-4DB2-BD59-A6C34878D82A}">
                        <a16:rowId xmlns:a16="http://schemas.microsoft.com/office/drawing/2014/main" val="873376270"/>
                      </a:ext>
                    </a:extLst>
                  </a:tr>
                  <a:tr h="477180">
                    <a:tc>
                      <a:txBody>
                        <a:bodyPr/>
                        <a:lstStyle/>
                        <a:p>
                          <a:r>
                            <a:rPr lang="en-US" sz="1700" dirty="0">
                              <a:latin typeface="Century" panose="02040604050505020304" pitchFamily="18" charset="0"/>
                            </a:rPr>
                            <a:t>4568</a:t>
                          </a:r>
                        </a:p>
                      </a:txBody>
                      <a:tcPr marL="78377" marR="78377" marT="39189" marB="39189"/>
                    </a:tc>
                    <a:tc>
                      <a:txBody>
                        <a:bodyPr/>
                        <a:lstStyle/>
                        <a:p>
                          <a:r>
                            <a:rPr lang="en-US" sz="1700" dirty="0">
                              <a:latin typeface="Century" panose="02040604050505020304" pitchFamily="18" charset="0"/>
                            </a:rPr>
                            <a:t>35.7%</a:t>
                          </a:r>
                        </a:p>
                      </a:txBody>
                      <a:tcPr marL="78377" marR="78377" marT="39189" marB="39189"/>
                    </a:tc>
                    <a:tc>
                      <a:txBody>
                        <a:bodyPr/>
                        <a:lstStyle/>
                        <a:p>
                          <a:r>
                            <a:rPr lang="en-US" sz="1700" dirty="0">
                              <a:latin typeface="Century" panose="02040604050505020304" pitchFamily="18" charset="0"/>
                            </a:rPr>
                            <a:t>49.8%</a:t>
                          </a:r>
                        </a:p>
                      </a:txBody>
                      <a:tcPr marL="78377" marR="78377" marT="39189" marB="39189"/>
                    </a:tc>
                    <a:tc>
                      <a:txBody>
                        <a:bodyPr/>
                        <a:lstStyle/>
                        <a:p>
                          <a:r>
                            <a:rPr lang="en-US" sz="1700">
                              <a:latin typeface="Century" panose="02040604050505020304" pitchFamily="18" charset="0"/>
                            </a:rPr>
                            <a:t>14.6%</a:t>
                          </a:r>
                          <a:endParaRPr lang="en-US" sz="1700" dirty="0">
                            <a:latin typeface="Century" panose="02040604050505020304" pitchFamily="18" charset="0"/>
                          </a:endParaRPr>
                        </a:p>
                      </a:txBody>
                      <a:tcPr marL="78377" marR="78377" marT="39189" marB="39189"/>
                    </a:tc>
                    <a:extLst>
                      <a:ext uri="{0D108BD9-81ED-4DB2-BD59-A6C34878D82A}">
                        <a16:rowId xmlns:a16="http://schemas.microsoft.com/office/drawing/2014/main" val="638987567"/>
                      </a:ext>
                    </a:extLst>
                  </a:tr>
                </a:tbl>
              </a:graphicData>
            </a:graphic>
          </p:graphicFrame>
        </mc:Fallback>
      </mc:AlternateContent>
      <p:sp>
        <p:nvSpPr>
          <p:cNvPr id="2" name="TextBox 1">
            <a:extLst>
              <a:ext uri="{FF2B5EF4-FFF2-40B4-BE49-F238E27FC236}">
                <a16:creationId xmlns:a16="http://schemas.microsoft.com/office/drawing/2014/main" id="{CACFDDF8-562C-DA40-94CF-A45C9274BD77}"/>
              </a:ext>
            </a:extLst>
          </p:cNvPr>
          <p:cNvSpPr txBox="1"/>
          <p:nvPr/>
        </p:nvSpPr>
        <p:spPr>
          <a:xfrm>
            <a:off x="5294976" y="425577"/>
            <a:ext cx="3015569" cy="369332"/>
          </a:xfrm>
          <a:prstGeom prst="rect">
            <a:avLst/>
          </a:prstGeom>
          <a:noFill/>
        </p:spPr>
        <p:txBody>
          <a:bodyPr wrap="none" rtlCol="0">
            <a:spAutoFit/>
          </a:bodyPr>
          <a:lstStyle/>
          <a:p>
            <a:r>
              <a:rPr lang="en-US" dirty="0">
                <a:latin typeface="Century" panose="02040604050505020304" pitchFamily="18" charset="0"/>
              </a:rPr>
              <a:t>Original objective function</a:t>
            </a:r>
          </a:p>
        </p:txBody>
      </p:sp>
      <p:sp>
        <p:nvSpPr>
          <p:cNvPr id="6" name="TextBox 5">
            <a:extLst>
              <a:ext uri="{FF2B5EF4-FFF2-40B4-BE49-F238E27FC236}">
                <a16:creationId xmlns:a16="http://schemas.microsoft.com/office/drawing/2014/main" id="{6A6AB2D3-1E23-414E-82A0-9FDBD93C648A}"/>
              </a:ext>
            </a:extLst>
          </p:cNvPr>
          <p:cNvSpPr txBox="1"/>
          <p:nvPr/>
        </p:nvSpPr>
        <p:spPr>
          <a:xfrm>
            <a:off x="2314085" y="3429000"/>
            <a:ext cx="3042821" cy="369332"/>
          </a:xfrm>
          <a:prstGeom prst="rect">
            <a:avLst/>
          </a:prstGeom>
          <a:noFill/>
        </p:spPr>
        <p:txBody>
          <a:bodyPr wrap="none" rtlCol="0">
            <a:spAutoFit/>
          </a:bodyPr>
          <a:lstStyle/>
          <a:p>
            <a:r>
              <a:rPr lang="en-US" dirty="0">
                <a:latin typeface="Century" panose="02040604050505020304" pitchFamily="18" charset="0"/>
              </a:rPr>
              <a:t>Modified objective function</a:t>
            </a:r>
          </a:p>
        </p:txBody>
      </p:sp>
      <p:sp>
        <p:nvSpPr>
          <p:cNvPr id="3" name="Oval 2">
            <a:extLst>
              <a:ext uri="{FF2B5EF4-FFF2-40B4-BE49-F238E27FC236}">
                <a16:creationId xmlns:a16="http://schemas.microsoft.com/office/drawing/2014/main" id="{2F4E3694-9ED2-BB49-BECA-8842831F0965}"/>
              </a:ext>
            </a:extLst>
          </p:cNvPr>
          <p:cNvSpPr/>
          <p:nvPr/>
        </p:nvSpPr>
        <p:spPr>
          <a:xfrm>
            <a:off x="5356906" y="610243"/>
            <a:ext cx="2340679" cy="26006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EBAA814-74FF-7742-BD87-D2D457301E79}"/>
              </a:ext>
            </a:extLst>
          </p:cNvPr>
          <p:cNvSpPr/>
          <p:nvPr/>
        </p:nvSpPr>
        <p:spPr>
          <a:xfrm>
            <a:off x="2433596" y="3613666"/>
            <a:ext cx="2340679" cy="26006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242ED9B-6BC7-5841-BDC6-DD559C00CA6B}"/>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383242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screenshot&#10;&#10;Description automatically generated">
            <a:extLst>
              <a:ext uri="{FF2B5EF4-FFF2-40B4-BE49-F238E27FC236}">
                <a16:creationId xmlns:a16="http://schemas.microsoft.com/office/drawing/2014/main" id="{F83031AC-DBCE-E743-AF31-093FD960D541}"/>
              </a:ext>
            </a:extLst>
          </p:cNvPr>
          <p:cNvPicPr>
            <a:picLocks noGrp="1" noChangeAspect="1"/>
          </p:cNvPicPr>
          <p:nvPr>
            <p:ph idx="1"/>
          </p:nvPr>
        </p:nvPicPr>
        <p:blipFill>
          <a:blip r:embed="rId2"/>
          <a:stretch>
            <a:fillRect/>
          </a:stretch>
        </p:blipFill>
        <p:spPr>
          <a:xfrm>
            <a:off x="1618513" y="1131994"/>
            <a:ext cx="8956851" cy="4590386"/>
          </a:xfrm>
          <a:prstGeom prst="rect">
            <a:avLst/>
          </a:prstGeom>
        </p:spPr>
      </p:pic>
      <p:sp>
        <p:nvSpPr>
          <p:cNvPr id="2" name="Slide Number Placeholder 1">
            <a:extLst>
              <a:ext uri="{FF2B5EF4-FFF2-40B4-BE49-F238E27FC236}">
                <a16:creationId xmlns:a16="http://schemas.microsoft.com/office/drawing/2014/main" id="{F5C11D19-82CE-124E-A71B-595BF079676E}"/>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2272125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663AA-740C-014E-BF63-19423EECC34F}"/>
              </a:ext>
            </a:extLst>
          </p:cNvPr>
          <p:cNvSpPr>
            <a:spLocks noGrp="1"/>
          </p:cNvSpPr>
          <p:nvPr>
            <p:ph type="title"/>
          </p:nvPr>
        </p:nvSpPr>
        <p:spPr>
          <a:xfrm>
            <a:off x="677334" y="609600"/>
            <a:ext cx="8596668" cy="853440"/>
          </a:xfrm>
        </p:spPr>
        <p:txBody>
          <a:bodyPr/>
          <a:lstStyle/>
          <a:p>
            <a:r>
              <a:rPr lang="en-US" dirty="0">
                <a:latin typeface="Century" panose="02040604050505020304" pitchFamily="18" charset="0"/>
              </a:rPr>
              <a:t>Analysis of Results</a:t>
            </a:r>
          </a:p>
        </p:txBody>
      </p:sp>
      <p:sp>
        <p:nvSpPr>
          <p:cNvPr id="3" name="Content Placeholder 2">
            <a:extLst>
              <a:ext uri="{FF2B5EF4-FFF2-40B4-BE49-F238E27FC236}">
                <a16:creationId xmlns:a16="http://schemas.microsoft.com/office/drawing/2014/main" id="{25E890F5-F765-2740-93FB-1BD3E0B3ADD1}"/>
              </a:ext>
            </a:extLst>
          </p:cNvPr>
          <p:cNvSpPr>
            <a:spLocks noGrp="1"/>
          </p:cNvSpPr>
          <p:nvPr>
            <p:ph idx="1"/>
          </p:nvPr>
        </p:nvSpPr>
        <p:spPr>
          <a:xfrm>
            <a:off x="677334" y="1728327"/>
            <a:ext cx="8596668" cy="3880773"/>
          </a:xfrm>
        </p:spPr>
        <p:txBody>
          <a:bodyPr/>
          <a:lstStyle/>
          <a:p>
            <a:r>
              <a:rPr lang="en-US" dirty="0">
                <a:latin typeface="Century" panose="02040604050505020304" pitchFamily="18" charset="0"/>
              </a:rPr>
              <a:t>All three methods performed significantly better in fitting cleaned tracks</a:t>
            </a:r>
          </a:p>
          <a:p>
            <a:r>
              <a:rPr lang="en-US" dirty="0">
                <a:latin typeface="Century" panose="02040604050505020304" pitchFamily="18" charset="0"/>
              </a:rPr>
              <a:t>Most accurate: differential evolution</a:t>
            </a:r>
          </a:p>
          <a:p>
            <a:r>
              <a:rPr lang="en-US" dirty="0">
                <a:latin typeface="Century" panose="02040604050505020304" pitchFamily="18" charset="0"/>
              </a:rPr>
              <a:t>Highest time efficiency: naïve Monte Carlo</a:t>
            </a:r>
          </a:p>
        </p:txBody>
      </p:sp>
      <p:sp>
        <p:nvSpPr>
          <p:cNvPr id="4" name="Slide Number Placeholder 3">
            <a:extLst>
              <a:ext uri="{FF2B5EF4-FFF2-40B4-BE49-F238E27FC236}">
                <a16:creationId xmlns:a16="http://schemas.microsoft.com/office/drawing/2014/main" id="{B6CD2B4A-FD7A-8F46-8D19-1564A1080D8D}"/>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2882569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4D683-873B-3C42-B4FA-1D8C6D362F29}"/>
              </a:ext>
            </a:extLst>
          </p:cNvPr>
          <p:cNvSpPr>
            <a:spLocks noGrp="1"/>
          </p:cNvSpPr>
          <p:nvPr>
            <p:ph type="title"/>
          </p:nvPr>
        </p:nvSpPr>
        <p:spPr>
          <a:xfrm>
            <a:off x="677334" y="839789"/>
            <a:ext cx="8596668" cy="1320800"/>
          </a:xfrm>
        </p:spPr>
        <p:txBody>
          <a:bodyPr/>
          <a:lstStyle/>
          <a:p>
            <a:r>
              <a:rPr lang="en-US" dirty="0">
                <a:latin typeface="Century" panose="02040604050505020304" pitchFamily="18" charset="0"/>
              </a:rPr>
              <a:t>Suggestions for Future Work</a:t>
            </a:r>
          </a:p>
        </p:txBody>
      </p:sp>
      <p:sp>
        <p:nvSpPr>
          <p:cNvPr id="3" name="Content Placeholder 2">
            <a:extLst>
              <a:ext uri="{FF2B5EF4-FFF2-40B4-BE49-F238E27FC236}">
                <a16:creationId xmlns:a16="http://schemas.microsoft.com/office/drawing/2014/main" id="{98DD1096-3ECF-C742-9F63-9BE2F467DFAC}"/>
              </a:ext>
            </a:extLst>
          </p:cNvPr>
          <p:cNvSpPr>
            <a:spLocks noGrp="1"/>
          </p:cNvSpPr>
          <p:nvPr>
            <p:ph idx="1"/>
          </p:nvPr>
        </p:nvSpPr>
        <p:spPr>
          <a:xfrm>
            <a:off x="677334" y="1963365"/>
            <a:ext cx="8596668" cy="3880773"/>
          </a:xfrm>
        </p:spPr>
        <p:txBody>
          <a:bodyPr/>
          <a:lstStyle/>
          <a:p>
            <a:r>
              <a:rPr lang="en-US" dirty="0">
                <a:latin typeface="Century" panose="02040604050505020304" pitchFamily="18" charset="0"/>
              </a:rPr>
              <a:t>Visualization of energy component of the objective function values</a:t>
            </a:r>
          </a:p>
          <a:p>
            <a:r>
              <a:rPr lang="en-US" dirty="0">
                <a:latin typeface="Century" panose="02040604050505020304" pitchFamily="18" charset="0"/>
              </a:rPr>
              <a:t>Tuning functional parameters</a:t>
            </a:r>
          </a:p>
          <a:p>
            <a:r>
              <a:rPr lang="en-US" dirty="0">
                <a:latin typeface="Century" panose="02040604050505020304" pitchFamily="18" charset="0"/>
              </a:rPr>
              <a:t>Improving computational efficiency</a:t>
            </a:r>
          </a:p>
          <a:p>
            <a:endParaRPr lang="en-US" dirty="0">
              <a:latin typeface="Century" panose="02040604050505020304" pitchFamily="18" charset="0"/>
            </a:endParaRPr>
          </a:p>
        </p:txBody>
      </p:sp>
      <p:sp>
        <p:nvSpPr>
          <p:cNvPr id="4" name="Slide Number Placeholder 3">
            <a:extLst>
              <a:ext uri="{FF2B5EF4-FFF2-40B4-BE49-F238E27FC236}">
                <a16:creationId xmlns:a16="http://schemas.microsoft.com/office/drawing/2014/main" id="{2AE2A1F2-A458-8747-814D-3CAB60770013}"/>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616356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09489-5A78-BD40-A825-F323421C633C}"/>
              </a:ext>
            </a:extLst>
          </p:cNvPr>
          <p:cNvSpPr>
            <a:spLocks noGrp="1"/>
          </p:cNvSpPr>
          <p:nvPr>
            <p:ph type="title"/>
          </p:nvPr>
        </p:nvSpPr>
        <p:spPr/>
        <p:txBody>
          <a:bodyPr/>
          <a:lstStyle/>
          <a:p>
            <a:r>
              <a:rPr lang="en-US" dirty="0">
                <a:latin typeface="Century" panose="02040604050505020304" pitchFamily="18" charset="0"/>
              </a:rPr>
              <a:t>Acknowledgments</a:t>
            </a:r>
          </a:p>
        </p:txBody>
      </p:sp>
      <p:sp>
        <p:nvSpPr>
          <p:cNvPr id="4" name="Content Placeholder 2">
            <a:extLst>
              <a:ext uri="{FF2B5EF4-FFF2-40B4-BE49-F238E27FC236}">
                <a16:creationId xmlns:a16="http://schemas.microsoft.com/office/drawing/2014/main" id="{3118350F-CA30-AF4F-8D97-675D45707113}"/>
              </a:ext>
            </a:extLst>
          </p:cNvPr>
          <p:cNvSpPr>
            <a:spLocks noGrp="1"/>
          </p:cNvSpPr>
          <p:nvPr>
            <p:ph idx="1"/>
          </p:nvPr>
        </p:nvSpPr>
        <p:spPr>
          <a:xfrm>
            <a:off x="677334" y="1775333"/>
            <a:ext cx="8596668" cy="3880773"/>
          </a:xfrm>
        </p:spPr>
        <p:txBody>
          <a:bodyPr/>
          <a:lstStyle/>
          <a:p>
            <a:r>
              <a:rPr lang="en-US" dirty="0">
                <a:latin typeface="Century" panose="02040604050505020304" pitchFamily="18" charset="0"/>
              </a:rPr>
              <a:t>Dr. Michelle </a:t>
            </a:r>
            <a:r>
              <a:rPr lang="en-US" dirty="0" err="1">
                <a:latin typeface="Century" panose="02040604050505020304" pitchFamily="18" charset="0"/>
              </a:rPr>
              <a:t>Kuchera</a:t>
            </a:r>
            <a:r>
              <a:rPr lang="en-US" dirty="0">
                <a:latin typeface="Century" panose="02040604050505020304" pitchFamily="18" charset="0"/>
              </a:rPr>
              <a:t> &amp; Dr. Raghu Ramanujan </a:t>
            </a:r>
          </a:p>
          <a:p>
            <a:r>
              <a:rPr lang="en-US" dirty="0" err="1">
                <a:latin typeface="Century" panose="02040604050505020304" pitchFamily="18" charset="0"/>
              </a:rPr>
              <a:t>ALPhA</a:t>
            </a:r>
            <a:r>
              <a:rPr lang="en-US" dirty="0">
                <a:latin typeface="Century" panose="02040604050505020304" pitchFamily="18" charset="0"/>
              </a:rPr>
              <a:t> group @ Davidson</a:t>
            </a:r>
          </a:p>
          <a:p>
            <a:r>
              <a:rPr lang="en-US" dirty="0">
                <a:latin typeface="Century" panose="02040604050505020304" pitchFamily="18" charset="0"/>
              </a:rPr>
              <a:t>AT-TPC group </a:t>
            </a:r>
          </a:p>
          <a:p>
            <a:pPr lvl="1"/>
            <a:r>
              <a:rPr lang="en-US" dirty="0">
                <a:latin typeface="Century" panose="02040604050505020304" pitchFamily="18" charset="0"/>
                <a:hlinkClick r:id="rId3"/>
              </a:rPr>
              <a:t>https://github.com/ATTPC/pytpc</a:t>
            </a:r>
            <a:endParaRPr lang="en-US" dirty="0">
              <a:latin typeface="Century" panose="02040604050505020304" pitchFamily="18" charset="0"/>
            </a:endParaRPr>
          </a:p>
        </p:txBody>
      </p:sp>
      <p:pic>
        <p:nvPicPr>
          <p:cNvPr id="5" name="Picture 4">
            <a:extLst>
              <a:ext uri="{FF2B5EF4-FFF2-40B4-BE49-F238E27FC236}">
                <a16:creationId xmlns:a16="http://schemas.microsoft.com/office/drawing/2014/main" id="{59C4680E-4E6A-EE4E-8EE6-58627A088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0194" y="4071639"/>
            <a:ext cx="765175" cy="958381"/>
          </a:xfrm>
          <a:prstGeom prst="rect">
            <a:avLst/>
          </a:prstGeom>
        </p:spPr>
      </p:pic>
      <p:pic>
        <p:nvPicPr>
          <p:cNvPr id="6" name="Picture 5">
            <a:extLst>
              <a:ext uri="{FF2B5EF4-FFF2-40B4-BE49-F238E27FC236}">
                <a16:creationId xmlns:a16="http://schemas.microsoft.com/office/drawing/2014/main" id="{05D96D48-893C-604A-97EA-87B8678F65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3903" y="5213978"/>
            <a:ext cx="2588190" cy="896209"/>
          </a:xfrm>
          <a:prstGeom prst="rect">
            <a:avLst/>
          </a:prstGeom>
        </p:spPr>
      </p:pic>
      <p:pic>
        <p:nvPicPr>
          <p:cNvPr id="8" name="Picture 7" descr="A picture containing person, wall, indoor, woman&#10;&#10;Description automatically generated">
            <a:extLst>
              <a:ext uri="{FF2B5EF4-FFF2-40B4-BE49-F238E27FC236}">
                <a16:creationId xmlns:a16="http://schemas.microsoft.com/office/drawing/2014/main" id="{3924466F-6F82-F449-83A6-0C4D791945B5}"/>
              </a:ext>
            </a:extLst>
          </p:cNvPr>
          <p:cNvPicPr>
            <a:picLocks noChangeAspect="1"/>
          </p:cNvPicPr>
          <p:nvPr/>
        </p:nvPicPr>
        <p:blipFill>
          <a:blip r:embed="rId6"/>
          <a:stretch>
            <a:fillRect/>
          </a:stretch>
        </p:blipFill>
        <p:spPr>
          <a:xfrm rot="5400000">
            <a:off x="5513916" y="857250"/>
            <a:ext cx="6858000" cy="5143500"/>
          </a:xfrm>
          <a:prstGeom prst="rect">
            <a:avLst/>
          </a:prstGeom>
        </p:spPr>
      </p:pic>
      <p:sp>
        <p:nvSpPr>
          <p:cNvPr id="3" name="Slide Number Placeholder 2">
            <a:extLst>
              <a:ext uri="{FF2B5EF4-FFF2-40B4-BE49-F238E27FC236}">
                <a16:creationId xmlns:a16="http://schemas.microsoft.com/office/drawing/2014/main" id="{0A133270-BB17-D445-8BEF-0B33AB0D41B4}"/>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71074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5364-C24C-E24E-90C4-CC21DC73D155}"/>
              </a:ext>
            </a:extLst>
          </p:cNvPr>
          <p:cNvSpPr>
            <a:spLocks noGrp="1"/>
          </p:cNvSpPr>
          <p:nvPr>
            <p:ph type="title"/>
          </p:nvPr>
        </p:nvSpPr>
        <p:spPr>
          <a:xfrm>
            <a:off x="677334" y="609600"/>
            <a:ext cx="8596668" cy="899886"/>
          </a:xfrm>
        </p:spPr>
        <p:txBody>
          <a:bodyPr/>
          <a:lstStyle/>
          <a:p>
            <a:r>
              <a:rPr lang="en-US" dirty="0">
                <a:latin typeface="Century" panose="02040604050505020304" pitchFamily="18" charset="0"/>
              </a:rPr>
              <a:t>Testing Local Optimization Methods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3AB521A-7D3F-0E4C-97A4-F43C62F83826}"/>
                  </a:ext>
                </a:extLst>
              </p:cNvPr>
              <p:cNvGraphicFramePr>
                <a:graphicFrameLocks noGrp="1"/>
              </p:cNvGraphicFramePr>
              <p:nvPr>
                <p:extLst>
                  <p:ext uri="{D42A27DB-BD31-4B8C-83A1-F6EECF244321}">
                    <p14:modId xmlns:p14="http://schemas.microsoft.com/office/powerpoint/2010/main" val="1840417885"/>
                  </p:ext>
                </p:extLst>
              </p:nvPr>
            </p:nvGraphicFramePr>
            <p:xfrm>
              <a:off x="1313411" y="2053572"/>
              <a:ext cx="6595494" cy="2355561"/>
            </p:xfrm>
            <a:graphic>
              <a:graphicData uri="http://schemas.openxmlformats.org/drawingml/2006/table">
                <a:tbl>
                  <a:tblPr firstRow="1" bandRow="1">
                    <a:tableStyleId>{8799B23B-EC83-4686-B30A-512413B5E67A}</a:tableStyleId>
                  </a:tblPr>
                  <a:tblGrid>
                    <a:gridCol w="2424583">
                      <a:extLst>
                        <a:ext uri="{9D8B030D-6E8A-4147-A177-3AD203B41FA5}">
                          <a16:colId xmlns:a16="http://schemas.microsoft.com/office/drawing/2014/main" val="217419733"/>
                        </a:ext>
                      </a:extLst>
                    </a:gridCol>
                    <a:gridCol w="1373075">
                      <a:extLst>
                        <a:ext uri="{9D8B030D-6E8A-4147-A177-3AD203B41FA5}">
                          <a16:colId xmlns:a16="http://schemas.microsoft.com/office/drawing/2014/main" val="1251672396"/>
                        </a:ext>
                      </a:extLst>
                    </a:gridCol>
                    <a:gridCol w="1310697">
                      <a:extLst>
                        <a:ext uri="{9D8B030D-6E8A-4147-A177-3AD203B41FA5}">
                          <a16:colId xmlns:a16="http://schemas.microsoft.com/office/drawing/2014/main" val="2708547377"/>
                        </a:ext>
                      </a:extLst>
                    </a:gridCol>
                    <a:gridCol w="1487139">
                      <a:extLst>
                        <a:ext uri="{9D8B030D-6E8A-4147-A177-3AD203B41FA5}">
                          <a16:colId xmlns:a16="http://schemas.microsoft.com/office/drawing/2014/main" val="4038023181"/>
                        </a:ext>
                      </a:extLst>
                    </a:gridCol>
                  </a:tblGrid>
                  <a:tr h="595947">
                    <a:tc>
                      <a:txBody>
                        <a:bodyPr/>
                        <a:lstStyle/>
                        <a:p>
                          <a:r>
                            <a:rPr lang="en-US" sz="1700" dirty="0">
                              <a:latin typeface="Century" panose="02040604050505020304" pitchFamily="18" charset="0"/>
                            </a:rPr>
                            <a:t>Local Method</a:t>
                          </a:r>
                        </a:p>
                      </a:txBody>
                      <a:tcPr marL="78377" marR="78377" marT="39189" marB="39189"/>
                    </a:tc>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panose="02040503050406030204" pitchFamily="18" charset="0"/>
                                      </a:rPr>
                                    </m:ctrlPr>
                                  </m:sSubSupPr>
                                  <m:e>
                                    <m:r>
                                      <a:rPr lang="en-US" sz="1700" i="1" smtClean="0">
                                        <a:latin typeface="Cambria Math" panose="02040503050406030204" pitchFamily="18" charset="0"/>
                                        <a:ea typeface="Cambria Math" panose="02040503050406030204" pitchFamily="18" charset="0"/>
                                      </a:rPr>
                                      <m:t>𝝌</m:t>
                                    </m:r>
                                  </m:e>
                                  <m:sub>
                                    <m:r>
                                      <a:rPr lang="en-US" sz="1700" b="1" i="1" smtClean="0">
                                        <a:latin typeface="Cambria Math" panose="02040503050406030204" pitchFamily="18" charset="0"/>
                                      </a:rPr>
                                      <m:t>𝒐𝒓𝒊𝒈</m:t>
                                    </m:r>
                                  </m:sub>
                                  <m:sup>
                                    <m:r>
                                      <a:rPr lang="en-US" sz="1700" b="1" i="1" smtClean="0">
                                        <a:latin typeface="Cambria Math" panose="02040503050406030204" pitchFamily="18" charset="0"/>
                                      </a:rPr>
                                      <m:t>𝟐</m:t>
                                    </m:r>
                                  </m:sup>
                                </m:sSubSup>
                              </m:oMath>
                            </m:oMathPara>
                          </a14:m>
                          <a:endParaRPr lang="en-US" sz="1700" dirty="0">
                            <a:latin typeface="Century" panose="02040604050505020304" pitchFamily="18" charset="0"/>
                          </a:endParaRPr>
                        </a:p>
                      </a:txBody>
                      <a:tcPr marL="78377" marR="78377" marT="39189" marB="39189"/>
                    </a:tc>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panose="02040503050406030204" pitchFamily="18" charset="0"/>
                                      </a:rPr>
                                    </m:ctrlPr>
                                  </m:sSubSupPr>
                                  <m:e>
                                    <m:r>
                                      <a:rPr lang="en-US" sz="1700" i="1" smtClean="0">
                                        <a:latin typeface="Cambria Math" panose="02040503050406030204" pitchFamily="18" charset="0"/>
                                        <a:ea typeface="Cambria Math" panose="02040503050406030204" pitchFamily="18" charset="0"/>
                                      </a:rPr>
                                      <m:t>𝝌</m:t>
                                    </m:r>
                                  </m:e>
                                  <m:sub>
                                    <m:r>
                                      <a:rPr lang="en-US" sz="1700" b="1" i="1" smtClean="0">
                                        <a:latin typeface="Cambria Math" panose="02040503050406030204" pitchFamily="18" charset="0"/>
                                        <a:ea typeface="Cambria Math" panose="02040503050406030204" pitchFamily="18" charset="0"/>
                                      </a:rPr>
                                      <m:t>𝒄𝒍𝒆𝒂𝒏</m:t>
                                    </m:r>
                                  </m:sub>
                                  <m:sup>
                                    <m:r>
                                      <a:rPr lang="en-US" sz="1700" b="1" i="1" smtClean="0">
                                        <a:latin typeface="Cambria Math" panose="02040503050406030204" pitchFamily="18" charset="0"/>
                                      </a:rPr>
                                      <m:t>𝟐</m:t>
                                    </m:r>
                                  </m:sup>
                                </m:sSubSup>
                              </m:oMath>
                            </m:oMathPara>
                          </a14:m>
                          <a:endParaRPr lang="en-US" sz="1700" dirty="0">
                            <a:latin typeface="Century" panose="02040604050505020304" pitchFamily="18" charset="0"/>
                          </a:endParaRPr>
                        </a:p>
                      </a:txBody>
                      <a:tcPr marL="78377" marR="78377" marT="39189" marB="39189"/>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𝑻</m:t>
                                    </m:r>
                                  </m:e>
                                  <m:sub/>
                                </m:sSub>
                              </m:oMath>
                            </m:oMathPara>
                          </a14:m>
                          <a:endParaRPr lang="en-US" sz="1700" b="1" dirty="0">
                            <a:latin typeface="Century" panose="02040604050505020304" pitchFamily="18" charset="0"/>
                          </a:endParaRPr>
                        </a:p>
                      </a:txBody>
                      <a:tcPr marL="78377" marR="78377" marT="39189" marB="39189"/>
                    </a:tc>
                    <a:extLst>
                      <a:ext uri="{0D108BD9-81ED-4DB2-BD59-A6C34878D82A}">
                        <a16:rowId xmlns:a16="http://schemas.microsoft.com/office/drawing/2014/main" val="921976519"/>
                      </a:ext>
                    </a:extLst>
                  </a:tr>
                  <a:tr h="426190">
                    <a:tc>
                      <a:txBody>
                        <a:bodyPr/>
                        <a:lstStyle/>
                        <a:p>
                          <a:r>
                            <a:rPr lang="en-US" sz="1700" b="0" u="sng" dirty="0" err="1">
                              <a:latin typeface="Century" panose="02040604050505020304" pitchFamily="18" charset="0"/>
                            </a:rPr>
                            <a:t>Nelder</a:t>
                          </a:r>
                          <a:r>
                            <a:rPr lang="en-US" sz="1700" b="0" u="sng" dirty="0">
                              <a:latin typeface="Century" panose="02040604050505020304" pitchFamily="18" charset="0"/>
                            </a:rPr>
                            <a:t>-Mead</a:t>
                          </a:r>
                        </a:p>
                      </a:txBody>
                      <a:tcPr marL="78377" marR="78377" marT="39189" marB="39189"/>
                    </a:tc>
                    <a:tc>
                      <a:txBody>
                        <a:bodyPr/>
                        <a:lstStyle/>
                        <a:p>
                          <a:r>
                            <a:rPr lang="en-US" sz="1700" dirty="0">
                              <a:latin typeface="Century" panose="02040604050505020304" pitchFamily="18" charset="0"/>
                            </a:rPr>
                            <a:t>56.60</a:t>
                          </a:r>
                        </a:p>
                      </a:txBody>
                      <a:tcPr marL="78377" marR="78377" marT="39189" marB="39189"/>
                    </a:tc>
                    <a:tc>
                      <a:txBody>
                        <a:bodyPr/>
                        <a:lstStyle/>
                        <a:p>
                          <a:r>
                            <a:rPr lang="en-US" sz="1700" dirty="0">
                              <a:latin typeface="Century" panose="02040604050505020304" pitchFamily="18" charset="0"/>
                            </a:rPr>
                            <a:t>36.74</a:t>
                          </a:r>
                        </a:p>
                      </a:txBody>
                      <a:tcPr marL="78377" marR="78377" marT="39189" marB="39189"/>
                    </a:tc>
                    <a:tc>
                      <a:txBody>
                        <a:bodyPr/>
                        <a:lstStyle/>
                        <a:p>
                          <a:r>
                            <a:rPr lang="en-US" sz="1700" dirty="0">
                              <a:latin typeface="Century" panose="02040604050505020304" pitchFamily="18" charset="0"/>
                            </a:rPr>
                            <a:t>7.10s</a:t>
                          </a:r>
                        </a:p>
                      </a:txBody>
                      <a:tcPr marL="78377" marR="78377" marT="39189" marB="39189"/>
                    </a:tc>
                    <a:extLst>
                      <a:ext uri="{0D108BD9-81ED-4DB2-BD59-A6C34878D82A}">
                        <a16:rowId xmlns:a16="http://schemas.microsoft.com/office/drawing/2014/main" val="1828834157"/>
                      </a:ext>
                    </a:extLst>
                  </a:tr>
                  <a:tr h="460917">
                    <a:tc>
                      <a:txBody>
                        <a:bodyPr/>
                        <a:lstStyle/>
                        <a:p>
                          <a:r>
                            <a:rPr lang="en-US" sz="1700" dirty="0">
                              <a:latin typeface="Century" panose="02040604050505020304" pitchFamily="18" charset="0"/>
                            </a:rPr>
                            <a:t>Powell</a:t>
                          </a:r>
                        </a:p>
                      </a:txBody>
                      <a:tcPr marL="78377" marR="78377" marT="39189" marB="39189"/>
                    </a:tc>
                    <a:tc>
                      <a:txBody>
                        <a:bodyPr/>
                        <a:lstStyle/>
                        <a:p>
                          <a:r>
                            <a:rPr lang="en-US" sz="1700" dirty="0">
                              <a:latin typeface="Century" panose="02040604050505020304" pitchFamily="18" charset="0"/>
                            </a:rPr>
                            <a:t>72.40</a:t>
                          </a:r>
                        </a:p>
                      </a:txBody>
                      <a:tcPr marL="78377" marR="78377" marT="39189" marB="39189"/>
                    </a:tc>
                    <a:tc>
                      <a:txBody>
                        <a:bodyPr/>
                        <a:lstStyle/>
                        <a:p>
                          <a:r>
                            <a:rPr lang="en-US" sz="1700" dirty="0">
                              <a:latin typeface="Century" panose="02040604050505020304" pitchFamily="18" charset="0"/>
                            </a:rPr>
                            <a:t>48.44</a:t>
                          </a:r>
                        </a:p>
                      </a:txBody>
                      <a:tcPr marL="78377" marR="78377" marT="39189" marB="39189"/>
                    </a:tc>
                    <a:tc>
                      <a:txBody>
                        <a:bodyPr/>
                        <a:lstStyle/>
                        <a:p>
                          <a:pPr marL="0" algn="l" defTabSz="3866445" rtl="0" eaLnBrk="1" latinLnBrk="0" hangingPunct="1"/>
                          <a:r>
                            <a:rPr lang="en-US" sz="1700" kern="1200" dirty="0">
                              <a:solidFill>
                                <a:schemeClr val="tx1"/>
                              </a:solidFill>
                              <a:latin typeface="Century" panose="02040604050505020304" pitchFamily="18" charset="0"/>
                              <a:ea typeface="+mn-ea"/>
                              <a:cs typeface="+mn-cs"/>
                            </a:rPr>
                            <a:t>15.8s</a:t>
                          </a:r>
                        </a:p>
                      </a:txBody>
                      <a:tcPr marL="78377" marR="78377" marT="39189" marB="39189"/>
                    </a:tc>
                    <a:extLst>
                      <a:ext uri="{0D108BD9-81ED-4DB2-BD59-A6C34878D82A}">
                        <a16:rowId xmlns:a16="http://schemas.microsoft.com/office/drawing/2014/main" val="873376270"/>
                      </a:ext>
                    </a:extLst>
                  </a:tr>
                  <a:tr h="465512">
                    <a:tc>
                      <a:txBody>
                        <a:bodyPr/>
                        <a:lstStyle/>
                        <a:p>
                          <a:r>
                            <a:rPr lang="en-US" sz="1700" dirty="0">
                              <a:latin typeface="Century" panose="02040604050505020304" pitchFamily="18" charset="0"/>
                            </a:rPr>
                            <a:t>Conjugate Gradient</a:t>
                          </a:r>
                        </a:p>
                      </a:txBody>
                      <a:tcPr marL="78377" marR="78377" marT="39189" marB="39189"/>
                    </a:tc>
                    <a:tc>
                      <a:txBody>
                        <a:bodyPr/>
                        <a:lstStyle/>
                        <a:p>
                          <a:r>
                            <a:rPr lang="en-US" sz="1700" dirty="0">
                              <a:latin typeface="Century" panose="02040604050505020304" pitchFamily="18" charset="0"/>
                            </a:rPr>
                            <a:t>85.07</a:t>
                          </a:r>
                        </a:p>
                      </a:txBody>
                      <a:tcPr marL="78377" marR="78377" marT="39189" marB="39189"/>
                    </a:tc>
                    <a:tc>
                      <a:txBody>
                        <a:bodyPr/>
                        <a:lstStyle/>
                        <a:p>
                          <a:r>
                            <a:rPr lang="en-US" sz="1700" dirty="0">
                              <a:latin typeface="Century" panose="02040604050505020304" pitchFamily="18" charset="0"/>
                            </a:rPr>
                            <a:t>68.73</a:t>
                          </a:r>
                        </a:p>
                      </a:txBody>
                      <a:tcPr marL="78377" marR="78377" marT="39189" marB="39189"/>
                    </a:tc>
                    <a:tc>
                      <a:txBody>
                        <a:bodyPr/>
                        <a:lstStyle/>
                        <a:p>
                          <a:r>
                            <a:rPr lang="en-US" sz="1700" dirty="0">
                              <a:latin typeface="Century" panose="02040604050505020304" pitchFamily="18" charset="0"/>
                            </a:rPr>
                            <a:t>5.47s</a:t>
                          </a:r>
                        </a:p>
                      </a:txBody>
                      <a:tcPr marL="78377" marR="78377" marT="39189" marB="39189"/>
                    </a:tc>
                    <a:extLst>
                      <a:ext uri="{0D108BD9-81ED-4DB2-BD59-A6C34878D82A}">
                        <a16:rowId xmlns:a16="http://schemas.microsoft.com/office/drawing/2014/main" val="638987567"/>
                      </a:ext>
                    </a:extLst>
                  </a:tr>
                  <a:tr h="406995">
                    <a:tc>
                      <a:txBody>
                        <a:bodyPr/>
                        <a:lstStyle/>
                        <a:p>
                          <a:r>
                            <a:rPr lang="en-US" sz="1700" dirty="0">
                              <a:latin typeface="Century" panose="02040604050505020304" pitchFamily="18" charset="0"/>
                            </a:rPr>
                            <a:t>BFGS</a:t>
                          </a:r>
                        </a:p>
                      </a:txBody>
                      <a:tcPr marL="78377" marR="78377" marT="39189" marB="39189"/>
                    </a:tc>
                    <a:tc>
                      <a:txBody>
                        <a:bodyPr/>
                        <a:lstStyle/>
                        <a:p>
                          <a:r>
                            <a:rPr lang="en-US" sz="1700" dirty="0">
                              <a:latin typeface="Century" panose="02040604050505020304" pitchFamily="18" charset="0"/>
                            </a:rPr>
                            <a:t>81.44</a:t>
                          </a:r>
                        </a:p>
                      </a:txBody>
                      <a:tcPr marL="78377" marR="78377" marT="39189" marB="39189"/>
                    </a:tc>
                    <a:tc>
                      <a:txBody>
                        <a:bodyPr/>
                        <a:lstStyle/>
                        <a:p>
                          <a:r>
                            <a:rPr lang="en-US" sz="1700" dirty="0">
                              <a:latin typeface="Century" panose="02040604050505020304" pitchFamily="18" charset="0"/>
                            </a:rPr>
                            <a:t>66.45</a:t>
                          </a:r>
                        </a:p>
                      </a:txBody>
                      <a:tcPr marL="78377" marR="78377" marT="39189" marB="39189"/>
                    </a:tc>
                    <a:tc>
                      <a:txBody>
                        <a:bodyPr/>
                        <a:lstStyle/>
                        <a:p>
                          <a:r>
                            <a:rPr lang="en-US" sz="1700" dirty="0">
                              <a:latin typeface="Century" panose="02040604050505020304" pitchFamily="18" charset="0"/>
                            </a:rPr>
                            <a:t>5.84s</a:t>
                          </a:r>
                        </a:p>
                      </a:txBody>
                      <a:tcPr marL="78377" marR="78377" marT="39189" marB="39189"/>
                    </a:tc>
                    <a:extLst>
                      <a:ext uri="{0D108BD9-81ED-4DB2-BD59-A6C34878D82A}">
                        <a16:rowId xmlns:a16="http://schemas.microsoft.com/office/drawing/2014/main" val="4294740096"/>
                      </a:ext>
                    </a:extLst>
                  </a:tr>
                </a:tbl>
              </a:graphicData>
            </a:graphic>
          </p:graphicFrame>
        </mc:Choice>
        <mc:Fallback xmlns="">
          <p:graphicFrame>
            <p:nvGraphicFramePr>
              <p:cNvPr id="4" name="Table 3">
                <a:extLst>
                  <a:ext uri="{FF2B5EF4-FFF2-40B4-BE49-F238E27FC236}">
                    <a16:creationId xmlns:a16="http://schemas.microsoft.com/office/drawing/2014/main" id="{E3AB521A-7D3F-0E4C-97A4-F43C62F83826}"/>
                  </a:ext>
                </a:extLst>
              </p:cNvPr>
              <p:cNvGraphicFramePr>
                <a:graphicFrameLocks noGrp="1"/>
              </p:cNvGraphicFramePr>
              <p:nvPr>
                <p:extLst>
                  <p:ext uri="{D42A27DB-BD31-4B8C-83A1-F6EECF244321}">
                    <p14:modId xmlns:p14="http://schemas.microsoft.com/office/powerpoint/2010/main" val="1840417885"/>
                  </p:ext>
                </p:extLst>
              </p:nvPr>
            </p:nvGraphicFramePr>
            <p:xfrm>
              <a:off x="1313411" y="2053572"/>
              <a:ext cx="6595494" cy="2355561"/>
            </p:xfrm>
            <a:graphic>
              <a:graphicData uri="http://schemas.openxmlformats.org/drawingml/2006/table">
                <a:tbl>
                  <a:tblPr firstRow="1" bandRow="1">
                    <a:tableStyleId>{8799B23B-EC83-4686-B30A-512413B5E67A}</a:tableStyleId>
                  </a:tblPr>
                  <a:tblGrid>
                    <a:gridCol w="2424583">
                      <a:extLst>
                        <a:ext uri="{9D8B030D-6E8A-4147-A177-3AD203B41FA5}">
                          <a16:colId xmlns:a16="http://schemas.microsoft.com/office/drawing/2014/main" val="217419733"/>
                        </a:ext>
                      </a:extLst>
                    </a:gridCol>
                    <a:gridCol w="1373075">
                      <a:extLst>
                        <a:ext uri="{9D8B030D-6E8A-4147-A177-3AD203B41FA5}">
                          <a16:colId xmlns:a16="http://schemas.microsoft.com/office/drawing/2014/main" val="1251672396"/>
                        </a:ext>
                      </a:extLst>
                    </a:gridCol>
                    <a:gridCol w="1310697">
                      <a:extLst>
                        <a:ext uri="{9D8B030D-6E8A-4147-A177-3AD203B41FA5}">
                          <a16:colId xmlns:a16="http://schemas.microsoft.com/office/drawing/2014/main" val="2708547377"/>
                        </a:ext>
                      </a:extLst>
                    </a:gridCol>
                    <a:gridCol w="1487139">
                      <a:extLst>
                        <a:ext uri="{9D8B030D-6E8A-4147-A177-3AD203B41FA5}">
                          <a16:colId xmlns:a16="http://schemas.microsoft.com/office/drawing/2014/main" val="4038023181"/>
                        </a:ext>
                      </a:extLst>
                    </a:gridCol>
                  </a:tblGrid>
                  <a:tr h="595947">
                    <a:tc>
                      <a:txBody>
                        <a:bodyPr/>
                        <a:lstStyle/>
                        <a:p>
                          <a:r>
                            <a:rPr lang="en-US" sz="1700" dirty="0">
                              <a:latin typeface="Century" panose="02040604050505020304" pitchFamily="18" charset="0"/>
                            </a:rPr>
                            <a:t>Local Method</a:t>
                          </a:r>
                        </a:p>
                      </a:txBody>
                      <a:tcPr marL="78377" marR="78377" marT="39189" marB="39189"/>
                    </a:tc>
                    <a:tc>
                      <a:txBody>
                        <a:bodyPr/>
                        <a:lstStyle/>
                        <a:p>
                          <a:endParaRPr lang="en-US"/>
                        </a:p>
                      </a:txBody>
                      <a:tcPr marL="78377" marR="78377" marT="39189" marB="39189">
                        <a:blipFill>
                          <a:blip r:embed="rId2"/>
                          <a:stretch>
                            <a:fillRect l="-177778" t="-4255" r="-205556" b="-300000"/>
                          </a:stretch>
                        </a:blipFill>
                      </a:tcPr>
                    </a:tc>
                    <a:tc>
                      <a:txBody>
                        <a:bodyPr/>
                        <a:lstStyle/>
                        <a:p>
                          <a:endParaRPr lang="en-US"/>
                        </a:p>
                      </a:txBody>
                      <a:tcPr marL="78377" marR="78377" marT="39189" marB="39189">
                        <a:blipFill>
                          <a:blip r:embed="rId2"/>
                          <a:stretch>
                            <a:fillRect l="-288462" t="-4255" r="-113462" b="-300000"/>
                          </a:stretch>
                        </a:blipFill>
                      </a:tcPr>
                    </a:tc>
                    <a:tc>
                      <a:txBody>
                        <a:bodyPr/>
                        <a:lstStyle/>
                        <a:p>
                          <a:endParaRPr lang="en-US"/>
                        </a:p>
                      </a:txBody>
                      <a:tcPr marL="78377" marR="78377" marT="39189" marB="39189">
                        <a:blipFill>
                          <a:blip r:embed="rId2"/>
                          <a:stretch>
                            <a:fillRect l="-345299" t="-4255" r="-855" b="-300000"/>
                          </a:stretch>
                        </a:blipFill>
                      </a:tcPr>
                    </a:tc>
                    <a:extLst>
                      <a:ext uri="{0D108BD9-81ED-4DB2-BD59-A6C34878D82A}">
                        <a16:rowId xmlns:a16="http://schemas.microsoft.com/office/drawing/2014/main" val="921976519"/>
                      </a:ext>
                    </a:extLst>
                  </a:tr>
                  <a:tr h="426190">
                    <a:tc>
                      <a:txBody>
                        <a:bodyPr/>
                        <a:lstStyle/>
                        <a:p>
                          <a:r>
                            <a:rPr lang="en-US" sz="1700" b="0" u="sng" dirty="0" err="1">
                              <a:latin typeface="Century" panose="02040604050505020304" pitchFamily="18" charset="0"/>
                            </a:rPr>
                            <a:t>Nelder</a:t>
                          </a:r>
                          <a:r>
                            <a:rPr lang="en-US" sz="1700" b="0" u="sng" dirty="0">
                              <a:latin typeface="Century" panose="02040604050505020304" pitchFamily="18" charset="0"/>
                            </a:rPr>
                            <a:t>-Mead</a:t>
                          </a:r>
                        </a:p>
                      </a:txBody>
                      <a:tcPr marL="78377" marR="78377" marT="39189" marB="39189"/>
                    </a:tc>
                    <a:tc>
                      <a:txBody>
                        <a:bodyPr/>
                        <a:lstStyle/>
                        <a:p>
                          <a:r>
                            <a:rPr lang="en-US" sz="1700" dirty="0">
                              <a:latin typeface="Century" panose="02040604050505020304" pitchFamily="18" charset="0"/>
                            </a:rPr>
                            <a:t>56.60</a:t>
                          </a:r>
                        </a:p>
                      </a:txBody>
                      <a:tcPr marL="78377" marR="78377" marT="39189" marB="39189"/>
                    </a:tc>
                    <a:tc>
                      <a:txBody>
                        <a:bodyPr/>
                        <a:lstStyle/>
                        <a:p>
                          <a:r>
                            <a:rPr lang="en-US" sz="1700" dirty="0">
                              <a:latin typeface="Century" panose="02040604050505020304" pitchFamily="18" charset="0"/>
                            </a:rPr>
                            <a:t>36.74</a:t>
                          </a:r>
                        </a:p>
                      </a:txBody>
                      <a:tcPr marL="78377" marR="78377" marT="39189" marB="39189"/>
                    </a:tc>
                    <a:tc>
                      <a:txBody>
                        <a:bodyPr/>
                        <a:lstStyle/>
                        <a:p>
                          <a:r>
                            <a:rPr lang="en-US" sz="1700" dirty="0">
                              <a:latin typeface="Century" panose="02040604050505020304" pitchFamily="18" charset="0"/>
                            </a:rPr>
                            <a:t>7.10s</a:t>
                          </a:r>
                        </a:p>
                      </a:txBody>
                      <a:tcPr marL="78377" marR="78377" marT="39189" marB="39189"/>
                    </a:tc>
                    <a:extLst>
                      <a:ext uri="{0D108BD9-81ED-4DB2-BD59-A6C34878D82A}">
                        <a16:rowId xmlns:a16="http://schemas.microsoft.com/office/drawing/2014/main" val="1828834157"/>
                      </a:ext>
                    </a:extLst>
                  </a:tr>
                  <a:tr h="460917">
                    <a:tc>
                      <a:txBody>
                        <a:bodyPr/>
                        <a:lstStyle/>
                        <a:p>
                          <a:r>
                            <a:rPr lang="en-US" sz="1700" dirty="0">
                              <a:latin typeface="Century" panose="02040604050505020304" pitchFamily="18" charset="0"/>
                            </a:rPr>
                            <a:t>Powell</a:t>
                          </a:r>
                        </a:p>
                      </a:txBody>
                      <a:tcPr marL="78377" marR="78377" marT="39189" marB="39189"/>
                    </a:tc>
                    <a:tc>
                      <a:txBody>
                        <a:bodyPr/>
                        <a:lstStyle/>
                        <a:p>
                          <a:r>
                            <a:rPr lang="en-US" sz="1700" dirty="0">
                              <a:latin typeface="Century" panose="02040604050505020304" pitchFamily="18" charset="0"/>
                            </a:rPr>
                            <a:t>72.40</a:t>
                          </a:r>
                        </a:p>
                      </a:txBody>
                      <a:tcPr marL="78377" marR="78377" marT="39189" marB="39189"/>
                    </a:tc>
                    <a:tc>
                      <a:txBody>
                        <a:bodyPr/>
                        <a:lstStyle/>
                        <a:p>
                          <a:r>
                            <a:rPr lang="en-US" sz="1700" dirty="0">
                              <a:latin typeface="Century" panose="02040604050505020304" pitchFamily="18" charset="0"/>
                            </a:rPr>
                            <a:t>48.44</a:t>
                          </a:r>
                        </a:p>
                      </a:txBody>
                      <a:tcPr marL="78377" marR="78377" marT="39189" marB="39189"/>
                    </a:tc>
                    <a:tc>
                      <a:txBody>
                        <a:bodyPr/>
                        <a:lstStyle/>
                        <a:p>
                          <a:pPr marL="0" algn="l" defTabSz="3866445" rtl="0" eaLnBrk="1" latinLnBrk="0" hangingPunct="1"/>
                          <a:r>
                            <a:rPr lang="en-US" sz="1700" kern="1200" dirty="0">
                              <a:solidFill>
                                <a:schemeClr val="tx1"/>
                              </a:solidFill>
                              <a:latin typeface="Century" panose="02040604050505020304" pitchFamily="18" charset="0"/>
                              <a:ea typeface="+mn-ea"/>
                              <a:cs typeface="+mn-cs"/>
                            </a:rPr>
                            <a:t>15.8s</a:t>
                          </a:r>
                        </a:p>
                      </a:txBody>
                      <a:tcPr marL="78377" marR="78377" marT="39189" marB="39189"/>
                    </a:tc>
                    <a:extLst>
                      <a:ext uri="{0D108BD9-81ED-4DB2-BD59-A6C34878D82A}">
                        <a16:rowId xmlns:a16="http://schemas.microsoft.com/office/drawing/2014/main" val="873376270"/>
                      </a:ext>
                    </a:extLst>
                  </a:tr>
                  <a:tr h="465512">
                    <a:tc>
                      <a:txBody>
                        <a:bodyPr/>
                        <a:lstStyle/>
                        <a:p>
                          <a:r>
                            <a:rPr lang="en-US" sz="1700" dirty="0">
                              <a:latin typeface="Century" panose="02040604050505020304" pitchFamily="18" charset="0"/>
                            </a:rPr>
                            <a:t>Conjugate Gradient</a:t>
                          </a:r>
                        </a:p>
                      </a:txBody>
                      <a:tcPr marL="78377" marR="78377" marT="39189" marB="39189"/>
                    </a:tc>
                    <a:tc>
                      <a:txBody>
                        <a:bodyPr/>
                        <a:lstStyle/>
                        <a:p>
                          <a:r>
                            <a:rPr lang="en-US" sz="1700" dirty="0">
                              <a:latin typeface="Century" panose="02040604050505020304" pitchFamily="18" charset="0"/>
                            </a:rPr>
                            <a:t>85.07</a:t>
                          </a:r>
                        </a:p>
                      </a:txBody>
                      <a:tcPr marL="78377" marR="78377" marT="39189" marB="39189"/>
                    </a:tc>
                    <a:tc>
                      <a:txBody>
                        <a:bodyPr/>
                        <a:lstStyle/>
                        <a:p>
                          <a:r>
                            <a:rPr lang="en-US" sz="1700" dirty="0">
                              <a:latin typeface="Century" panose="02040604050505020304" pitchFamily="18" charset="0"/>
                            </a:rPr>
                            <a:t>68.73</a:t>
                          </a:r>
                        </a:p>
                      </a:txBody>
                      <a:tcPr marL="78377" marR="78377" marT="39189" marB="39189"/>
                    </a:tc>
                    <a:tc>
                      <a:txBody>
                        <a:bodyPr/>
                        <a:lstStyle/>
                        <a:p>
                          <a:r>
                            <a:rPr lang="en-US" sz="1700" dirty="0">
                              <a:latin typeface="Century" panose="02040604050505020304" pitchFamily="18" charset="0"/>
                            </a:rPr>
                            <a:t>5.47s</a:t>
                          </a:r>
                        </a:p>
                      </a:txBody>
                      <a:tcPr marL="78377" marR="78377" marT="39189" marB="39189"/>
                    </a:tc>
                    <a:extLst>
                      <a:ext uri="{0D108BD9-81ED-4DB2-BD59-A6C34878D82A}">
                        <a16:rowId xmlns:a16="http://schemas.microsoft.com/office/drawing/2014/main" val="638987567"/>
                      </a:ext>
                    </a:extLst>
                  </a:tr>
                  <a:tr h="406995">
                    <a:tc>
                      <a:txBody>
                        <a:bodyPr/>
                        <a:lstStyle/>
                        <a:p>
                          <a:r>
                            <a:rPr lang="en-US" sz="1700" dirty="0">
                              <a:latin typeface="Century" panose="02040604050505020304" pitchFamily="18" charset="0"/>
                            </a:rPr>
                            <a:t>BFGS</a:t>
                          </a:r>
                        </a:p>
                      </a:txBody>
                      <a:tcPr marL="78377" marR="78377" marT="39189" marB="39189"/>
                    </a:tc>
                    <a:tc>
                      <a:txBody>
                        <a:bodyPr/>
                        <a:lstStyle/>
                        <a:p>
                          <a:r>
                            <a:rPr lang="en-US" sz="1700" dirty="0">
                              <a:latin typeface="Century" panose="02040604050505020304" pitchFamily="18" charset="0"/>
                            </a:rPr>
                            <a:t>81.44</a:t>
                          </a:r>
                        </a:p>
                      </a:txBody>
                      <a:tcPr marL="78377" marR="78377" marT="39189" marB="39189"/>
                    </a:tc>
                    <a:tc>
                      <a:txBody>
                        <a:bodyPr/>
                        <a:lstStyle/>
                        <a:p>
                          <a:r>
                            <a:rPr lang="en-US" sz="1700" dirty="0">
                              <a:latin typeface="Century" panose="02040604050505020304" pitchFamily="18" charset="0"/>
                            </a:rPr>
                            <a:t>66.45</a:t>
                          </a:r>
                        </a:p>
                      </a:txBody>
                      <a:tcPr marL="78377" marR="78377" marT="39189" marB="39189"/>
                    </a:tc>
                    <a:tc>
                      <a:txBody>
                        <a:bodyPr/>
                        <a:lstStyle/>
                        <a:p>
                          <a:r>
                            <a:rPr lang="en-US" sz="1700" dirty="0">
                              <a:latin typeface="Century" panose="02040604050505020304" pitchFamily="18" charset="0"/>
                            </a:rPr>
                            <a:t>5.84s</a:t>
                          </a:r>
                        </a:p>
                      </a:txBody>
                      <a:tcPr marL="78377" marR="78377" marT="39189" marB="39189"/>
                    </a:tc>
                    <a:extLst>
                      <a:ext uri="{0D108BD9-81ED-4DB2-BD59-A6C34878D82A}">
                        <a16:rowId xmlns:a16="http://schemas.microsoft.com/office/drawing/2014/main" val="4294740096"/>
                      </a:ext>
                    </a:extLst>
                  </a:tr>
                </a:tbl>
              </a:graphicData>
            </a:graphic>
          </p:graphicFrame>
        </mc:Fallback>
      </mc:AlternateContent>
      <p:sp>
        <p:nvSpPr>
          <p:cNvPr id="3" name="Slide Number Placeholder 2">
            <a:extLst>
              <a:ext uri="{FF2B5EF4-FFF2-40B4-BE49-F238E27FC236}">
                <a16:creationId xmlns:a16="http://schemas.microsoft.com/office/drawing/2014/main" id="{ED491ED0-0352-7A4B-8328-662E39B6EF3E}"/>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517969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8C52FEDB-B35A-B44B-B6A9-680E75E2EB3B}"/>
              </a:ext>
            </a:extLst>
          </p:cNvPr>
          <p:cNvPicPr>
            <a:picLocks noChangeAspect="1"/>
          </p:cNvPicPr>
          <p:nvPr/>
        </p:nvPicPr>
        <p:blipFill>
          <a:blip r:embed="rId2"/>
          <a:stretch>
            <a:fillRect/>
          </a:stretch>
        </p:blipFill>
        <p:spPr>
          <a:xfrm>
            <a:off x="2105299" y="1131994"/>
            <a:ext cx="7983279" cy="4590386"/>
          </a:xfrm>
          <a:prstGeom prst="rect">
            <a:avLst/>
          </a:prstGeom>
        </p:spPr>
      </p:pic>
      <p:sp>
        <p:nvSpPr>
          <p:cNvPr id="2" name="Slide Number Placeholder 1">
            <a:extLst>
              <a:ext uri="{FF2B5EF4-FFF2-40B4-BE49-F238E27FC236}">
                <a16:creationId xmlns:a16="http://schemas.microsoft.com/office/drawing/2014/main" id="{6738C047-4470-924D-B648-20204BDF582D}"/>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617794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EC0EC-8713-9F4F-90E4-07515D17B3D6}"/>
              </a:ext>
            </a:extLst>
          </p:cNvPr>
          <p:cNvSpPr>
            <a:spLocks noGrp="1"/>
          </p:cNvSpPr>
          <p:nvPr>
            <p:ph type="title"/>
          </p:nvPr>
        </p:nvSpPr>
        <p:spPr>
          <a:xfrm>
            <a:off x="660346" y="873424"/>
            <a:ext cx="8596668" cy="1320800"/>
          </a:xfrm>
        </p:spPr>
        <p:txBody>
          <a:bodyPr anchor="t">
            <a:normAutofit/>
          </a:bodyPr>
          <a:lstStyle/>
          <a:p>
            <a:r>
              <a:rPr lang="en-US" dirty="0">
                <a:latin typeface="Century" panose="02040604050505020304" pitchFamily="18" charset="0"/>
              </a:rPr>
              <a:t>The </a:t>
            </a:r>
            <a:r>
              <a:rPr lang="en-US" baseline="30000" dirty="0">
                <a:latin typeface="Century" panose="02040604050505020304" pitchFamily="18" charset="0"/>
              </a:rPr>
              <a:t>46</a:t>
            </a:r>
            <a:r>
              <a:rPr lang="en-US" dirty="0">
                <a:latin typeface="Century" panose="02040604050505020304" pitchFamily="18" charset="0"/>
              </a:rPr>
              <a:t>Ar-proton Scattering Experiment</a:t>
            </a:r>
          </a:p>
        </p:txBody>
      </p:sp>
      <p:sp>
        <p:nvSpPr>
          <p:cNvPr id="3" name="Content Placeholder 2">
            <a:extLst>
              <a:ext uri="{FF2B5EF4-FFF2-40B4-BE49-F238E27FC236}">
                <a16:creationId xmlns:a16="http://schemas.microsoft.com/office/drawing/2014/main" id="{C80E0646-AF2E-C343-8C6A-D3F089FEB88F}"/>
              </a:ext>
            </a:extLst>
          </p:cNvPr>
          <p:cNvSpPr>
            <a:spLocks noGrp="1"/>
          </p:cNvSpPr>
          <p:nvPr>
            <p:ph idx="1"/>
          </p:nvPr>
        </p:nvSpPr>
        <p:spPr>
          <a:xfrm>
            <a:off x="660346" y="3023901"/>
            <a:ext cx="3957349" cy="4170759"/>
          </a:xfrm>
        </p:spPr>
        <p:txBody>
          <a:bodyPr>
            <a:normAutofit/>
          </a:bodyPr>
          <a:lstStyle/>
          <a:p>
            <a:r>
              <a:rPr lang="en-US" baseline="30000" dirty="0">
                <a:latin typeface="Century" panose="02040604050505020304" pitchFamily="18" charset="0"/>
              </a:rPr>
              <a:t>46</a:t>
            </a:r>
            <a:r>
              <a:rPr lang="en-US" dirty="0">
                <a:latin typeface="Century" panose="02040604050505020304" pitchFamily="18" charset="0"/>
              </a:rPr>
              <a:t>Ar beam </a:t>
            </a:r>
            <a:r>
              <a:rPr lang="en-US" dirty="0">
                <a:latin typeface="Century" panose="02040604050505020304" pitchFamily="18" charset="0"/>
                <a:sym typeface="Wingdings" pitchFamily="2" charset="2"/>
              </a:rPr>
              <a:t> proton</a:t>
            </a:r>
            <a:endParaRPr lang="en-US" dirty="0">
              <a:latin typeface="Century" panose="02040604050505020304" pitchFamily="18" charset="0"/>
            </a:endParaRPr>
          </a:p>
          <a:p>
            <a:r>
              <a:rPr lang="en-US" dirty="0">
                <a:latin typeface="Century" panose="02040604050505020304" pitchFamily="18" charset="0"/>
              </a:rPr>
              <a:t>Intermediate product: </a:t>
            </a:r>
            <a:r>
              <a:rPr lang="en-US" baseline="30000" dirty="0">
                <a:latin typeface="Century" panose="02040604050505020304" pitchFamily="18" charset="0"/>
              </a:rPr>
              <a:t>47</a:t>
            </a:r>
            <a:r>
              <a:rPr lang="en-US" dirty="0">
                <a:latin typeface="Century" panose="02040604050505020304" pitchFamily="18" charset="0"/>
              </a:rPr>
              <a:t>K</a:t>
            </a:r>
          </a:p>
          <a:p>
            <a:r>
              <a:rPr lang="en-US" dirty="0">
                <a:latin typeface="Century" panose="02040604050505020304" pitchFamily="18" charset="0"/>
              </a:rPr>
              <a:t>Product of decay: proton</a:t>
            </a:r>
          </a:p>
        </p:txBody>
      </p:sp>
      <p:pic>
        <p:nvPicPr>
          <p:cNvPr id="4" name="Content Placeholder 9">
            <a:extLst>
              <a:ext uri="{FF2B5EF4-FFF2-40B4-BE49-F238E27FC236}">
                <a16:creationId xmlns:a16="http://schemas.microsoft.com/office/drawing/2014/main" id="{3118B1E0-6A36-9447-9B4C-AF9FB6FCADD8}"/>
              </a:ext>
            </a:extLst>
          </p:cNvPr>
          <p:cNvPicPr>
            <a:picLocks noChangeAspect="1"/>
          </p:cNvPicPr>
          <p:nvPr/>
        </p:nvPicPr>
        <p:blipFill>
          <a:blip r:embed="rId3"/>
          <a:stretch>
            <a:fillRect/>
          </a:stretch>
        </p:blipFill>
        <p:spPr>
          <a:xfrm>
            <a:off x="5069013" y="2540696"/>
            <a:ext cx="4204989" cy="1776608"/>
          </a:xfrm>
          <a:prstGeom prst="rect">
            <a:avLst/>
          </a:prstGeom>
        </p:spPr>
      </p:pic>
      <p:sp>
        <p:nvSpPr>
          <p:cNvPr id="5" name="TextBox 4">
            <a:extLst>
              <a:ext uri="{FF2B5EF4-FFF2-40B4-BE49-F238E27FC236}">
                <a16:creationId xmlns:a16="http://schemas.microsoft.com/office/drawing/2014/main" id="{8436AD74-176F-534D-8D4D-7DC460944CD0}"/>
              </a:ext>
            </a:extLst>
          </p:cNvPr>
          <p:cNvSpPr txBox="1"/>
          <p:nvPr/>
        </p:nvSpPr>
        <p:spPr>
          <a:xfrm>
            <a:off x="6096000" y="4317304"/>
            <a:ext cx="1882247" cy="338554"/>
          </a:xfrm>
          <a:prstGeom prst="rect">
            <a:avLst/>
          </a:prstGeom>
          <a:noFill/>
        </p:spPr>
        <p:txBody>
          <a:bodyPr wrap="none" rtlCol="0">
            <a:spAutoFit/>
          </a:bodyPr>
          <a:lstStyle/>
          <a:p>
            <a:r>
              <a:rPr lang="en-US" sz="1600" baseline="30000" dirty="0"/>
              <a:t>46</a:t>
            </a:r>
            <a:r>
              <a:rPr lang="en-US" sz="1600" dirty="0"/>
              <a:t>Ar(</a:t>
            </a:r>
            <a:r>
              <a:rPr lang="en-US" sz="1600" dirty="0" err="1"/>
              <a:t>p,p</a:t>
            </a:r>
            <a:r>
              <a:rPr lang="en-US" sz="1600" dirty="0"/>
              <a:t>) reaction</a:t>
            </a:r>
          </a:p>
        </p:txBody>
      </p:sp>
      <p:sp>
        <p:nvSpPr>
          <p:cNvPr id="6" name="TextBox 5">
            <a:extLst>
              <a:ext uri="{FF2B5EF4-FFF2-40B4-BE49-F238E27FC236}">
                <a16:creationId xmlns:a16="http://schemas.microsoft.com/office/drawing/2014/main" id="{FA22F30D-C13B-C641-A248-68FFD5E47C68}"/>
              </a:ext>
            </a:extLst>
          </p:cNvPr>
          <p:cNvSpPr txBox="1"/>
          <p:nvPr/>
        </p:nvSpPr>
        <p:spPr>
          <a:xfrm>
            <a:off x="5913450" y="4655858"/>
            <a:ext cx="2247346" cy="338554"/>
          </a:xfrm>
          <a:prstGeom prst="rect">
            <a:avLst/>
          </a:prstGeom>
          <a:noFill/>
        </p:spPr>
        <p:txBody>
          <a:bodyPr wrap="none" rtlCol="0">
            <a:spAutoFit/>
          </a:bodyPr>
          <a:lstStyle/>
          <a:p>
            <a:r>
              <a:rPr lang="en-US" sz="1600" dirty="0"/>
              <a:t>Image: Jack Taylor ‘18</a:t>
            </a:r>
          </a:p>
        </p:txBody>
      </p:sp>
      <p:sp>
        <p:nvSpPr>
          <p:cNvPr id="7" name="Rectangle 6">
            <a:extLst>
              <a:ext uri="{FF2B5EF4-FFF2-40B4-BE49-F238E27FC236}">
                <a16:creationId xmlns:a16="http://schemas.microsoft.com/office/drawing/2014/main" id="{680009E0-A4D4-8A47-87E1-68CA8F2C3E96}"/>
              </a:ext>
            </a:extLst>
          </p:cNvPr>
          <p:cNvSpPr/>
          <p:nvPr/>
        </p:nvSpPr>
        <p:spPr>
          <a:xfrm>
            <a:off x="5342460" y="2540696"/>
            <a:ext cx="570990" cy="369332"/>
          </a:xfrm>
          <a:prstGeom prst="rect">
            <a:avLst/>
          </a:prstGeom>
        </p:spPr>
        <p:txBody>
          <a:bodyPr wrap="none">
            <a:spAutoFit/>
          </a:bodyPr>
          <a:lstStyle/>
          <a:p>
            <a:r>
              <a:rPr lang="en-US" baseline="30000" dirty="0"/>
              <a:t>46</a:t>
            </a:r>
            <a:r>
              <a:rPr lang="en-US" dirty="0"/>
              <a:t>Ar</a:t>
            </a:r>
          </a:p>
        </p:txBody>
      </p:sp>
      <p:sp>
        <p:nvSpPr>
          <p:cNvPr id="8" name="Rectangle 7">
            <a:extLst>
              <a:ext uri="{FF2B5EF4-FFF2-40B4-BE49-F238E27FC236}">
                <a16:creationId xmlns:a16="http://schemas.microsoft.com/office/drawing/2014/main" id="{DD73B482-F9B4-894B-88C4-871FFA9B06FE}"/>
              </a:ext>
            </a:extLst>
          </p:cNvPr>
          <p:cNvSpPr/>
          <p:nvPr/>
        </p:nvSpPr>
        <p:spPr>
          <a:xfrm>
            <a:off x="6726180" y="2803376"/>
            <a:ext cx="867545" cy="369332"/>
          </a:xfrm>
          <a:prstGeom prst="rect">
            <a:avLst/>
          </a:prstGeom>
        </p:spPr>
        <p:txBody>
          <a:bodyPr wrap="none">
            <a:spAutoFit/>
          </a:bodyPr>
          <a:lstStyle/>
          <a:p>
            <a:r>
              <a:rPr lang="en-US" dirty="0"/>
              <a:t>proton</a:t>
            </a:r>
          </a:p>
        </p:txBody>
      </p:sp>
      <p:sp>
        <p:nvSpPr>
          <p:cNvPr id="9" name="Slide Number Placeholder 8">
            <a:extLst>
              <a:ext uri="{FF2B5EF4-FFF2-40B4-BE49-F238E27FC236}">
                <a16:creationId xmlns:a16="http://schemas.microsoft.com/office/drawing/2014/main" id="{AEAB801F-026D-7845-9EAB-9256A4A47243}"/>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74603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descr="A screenshot of a cell phone&#10;&#10;Description automatically generated">
            <a:extLst>
              <a:ext uri="{FF2B5EF4-FFF2-40B4-BE49-F238E27FC236}">
                <a16:creationId xmlns:a16="http://schemas.microsoft.com/office/drawing/2014/main" id="{11F0F7C8-2839-194D-BB18-F49974EB4E82}"/>
              </a:ext>
            </a:extLst>
          </p:cNvPr>
          <p:cNvPicPr>
            <a:picLocks noGrp="1" noChangeAspect="1"/>
          </p:cNvPicPr>
          <p:nvPr>
            <p:ph idx="1"/>
          </p:nvPr>
        </p:nvPicPr>
        <p:blipFill>
          <a:blip r:embed="rId3"/>
          <a:stretch>
            <a:fillRect/>
          </a:stretch>
        </p:blipFill>
        <p:spPr>
          <a:xfrm>
            <a:off x="4894849" y="921870"/>
            <a:ext cx="6820139" cy="2915610"/>
          </a:xfrm>
          <a:prstGeom prst="rect">
            <a:avLst/>
          </a:prstGeom>
        </p:spPr>
      </p:pic>
      <p:sp>
        <p:nvSpPr>
          <p:cNvPr id="34" name="Title 1">
            <a:extLst>
              <a:ext uri="{FF2B5EF4-FFF2-40B4-BE49-F238E27FC236}">
                <a16:creationId xmlns:a16="http://schemas.microsoft.com/office/drawing/2014/main" id="{7092492A-D24F-2F4E-A6EF-4F9A7000E030}"/>
              </a:ext>
            </a:extLst>
          </p:cNvPr>
          <p:cNvSpPr>
            <a:spLocks noGrp="1"/>
          </p:cNvSpPr>
          <p:nvPr>
            <p:ph type="title"/>
          </p:nvPr>
        </p:nvSpPr>
        <p:spPr>
          <a:xfrm>
            <a:off x="731121" y="640544"/>
            <a:ext cx="7009341" cy="890588"/>
          </a:xfrm>
        </p:spPr>
        <p:txBody>
          <a:bodyPr>
            <a:normAutofit/>
          </a:bodyPr>
          <a:lstStyle/>
          <a:p>
            <a:r>
              <a:rPr lang="en-US" dirty="0">
                <a:latin typeface="Century" panose="02040604050505020304" pitchFamily="18" charset="0"/>
              </a:rPr>
              <a:t>Time Projection Chamber (TPC)</a:t>
            </a:r>
          </a:p>
        </p:txBody>
      </p:sp>
      <p:sp>
        <p:nvSpPr>
          <p:cNvPr id="36" name="Content Placeholder 2">
            <a:extLst>
              <a:ext uri="{FF2B5EF4-FFF2-40B4-BE49-F238E27FC236}">
                <a16:creationId xmlns:a16="http://schemas.microsoft.com/office/drawing/2014/main" id="{2A7E3A93-CEE9-7648-B8F5-9C9F9F21A3EF}"/>
              </a:ext>
            </a:extLst>
          </p:cNvPr>
          <p:cNvSpPr txBox="1">
            <a:spLocks/>
          </p:cNvSpPr>
          <p:nvPr/>
        </p:nvSpPr>
        <p:spPr>
          <a:xfrm>
            <a:off x="890086" y="1457502"/>
            <a:ext cx="3939158" cy="22239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Century" panose="02040604050505020304" pitchFamily="18" charset="0"/>
              </a:rPr>
              <a:t>Gas-filled chamber</a:t>
            </a:r>
          </a:p>
          <a:p>
            <a:r>
              <a:rPr lang="en-US" dirty="0">
                <a:latin typeface="Century" panose="02040604050505020304" pitchFamily="18" charset="0"/>
              </a:rPr>
              <a:t>Gas atoms are ionized by incident charged particles</a:t>
            </a:r>
          </a:p>
          <a:p>
            <a:r>
              <a:rPr lang="en-US" dirty="0">
                <a:latin typeface="Century" panose="02040604050505020304" pitchFamily="18" charset="0"/>
              </a:rPr>
              <a:t>Ionized electrons </a:t>
            </a:r>
            <a:r>
              <a:rPr lang="en-US" dirty="0">
                <a:latin typeface="Century" panose="02040604050505020304" pitchFamily="18" charset="0"/>
                <a:sym typeface="Wingdings" pitchFamily="2" charset="2"/>
              </a:rPr>
              <a:t> anode</a:t>
            </a:r>
          </a:p>
          <a:p>
            <a:r>
              <a:rPr lang="en-US" dirty="0">
                <a:latin typeface="Century" panose="02040604050505020304" pitchFamily="18" charset="0"/>
                <a:sym typeface="Wingdings" pitchFamily="2" charset="2"/>
              </a:rPr>
              <a:t>How do charged particles travel in the TPC?</a:t>
            </a:r>
          </a:p>
        </p:txBody>
      </p:sp>
      <p:pic>
        <p:nvPicPr>
          <p:cNvPr id="37" name="Picture 2" descr="https://lh3.googleusercontent.com/CjAQeIgqh72iW5k4xamAKL4ctCKIbbZDd0fxQ19b7takZZ07xukX3CueMpjYUj2NjNlT54VsJfpRu17tlZh6eOAC_txNJN-pZQLgF7JDYAn36hBV7UNuOx4TsB5rj5mb7dfec5ra">
            <a:extLst>
              <a:ext uri="{FF2B5EF4-FFF2-40B4-BE49-F238E27FC236}">
                <a16:creationId xmlns:a16="http://schemas.microsoft.com/office/drawing/2014/main" id="{E8946D61-D45E-3C45-956A-72CFDE0394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34" r="55268"/>
          <a:stretch/>
        </p:blipFill>
        <p:spPr bwMode="auto">
          <a:xfrm>
            <a:off x="755649" y="3783302"/>
            <a:ext cx="2400300" cy="2358288"/>
          </a:xfrm>
          <a:prstGeom prst="rect">
            <a:avLst/>
          </a:prstGeom>
          <a:noFill/>
          <a:extLst>
            <a:ext uri="{909E8E84-426E-40DD-AFC4-6F175D3DCCD1}">
              <a14:hiddenFill xmlns:a14="http://schemas.microsoft.com/office/drawing/2010/main">
                <a:solidFill>
                  <a:srgbClr val="FFFFFF"/>
                </a:solidFill>
              </a14:hiddenFill>
            </a:ext>
          </a:extLst>
        </p:spPr>
      </p:pic>
      <p:sp>
        <p:nvSpPr>
          <p:cNvPr id="38" name="Content Placeholder 2">
            <a:extLst>
              <a:ext uri="{FF2B5EF4-FFF2-40B4-BE49-F238E27FC236}">
                <a16:creationId xmlns:a16="http://schemas.microsoft.com/office/drawing/2014/main" id="{C94F8AB3-D56F-9C43-A98B-6E5C1DAB0593}"/>
              </a:ext>
            </a:extLst>
          </p:cNvPr>
          <p:cNvSpPr txBox="1">
            <a:spLocks/>
          </p:cNvSpPr>
          <p:nvPr/>
        </p:nvSpPr>
        <p:spPr>
          <a:xfrm>
            <a:off x="3609613" y="4118806"/>
            <a:ext cx="2084360" cy="72279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Century" panose="02040604050505020304" pitchFamily="18" charset="0"/>
              </a:rPr>
              <a:t>Spiral tracks? Lorentz force!</a:t>
            </a:r>
          </a:p>
        </p:txBody>
      </p:sp>
      <p:pic>
        <p:nvPicPr>
          <p:cNvPr id="39" name="Picture 38">
            <a:extLst>
              <a:ext uri="{FF2B5EF4-FFF2-40B4-BE49-F238E27FC236}">
                <a16:creationId xmlns:a16="http://schemas.microsoft.com/office/drawing/2014/main" id="{FE344AEC-A9EA-7547-85E1-D778036B8131}"/>
              </a:ext>
            </a:extLst>
          </p:cNvPr>
          <p:cNvPicPr>
            <a:picLocks noChangeAspect="1"/>
          </p:cNvPicPr>
          <p:nvPr/>
        </p:nvPicPr>
        <p:blipFill>
          <a:blip r:embed="rId5"/>
          <a:stretch>
            <a:fillRect/>
          </a:stretch>
        </p:blipFill>
        <p:spPr>
          <a:xfrm>
            <a:off x="5797533" y="4260112"/>
            <a:ext cx="2946583" cy="421562"/>
          </a:xfrm>
          <a:prstGeom prst="rect">
            <a:avLst/>
          </a:prstGeom>
        </p:spPr>
      </p:pic>
      <p:pic>
        <p:nvPicPr>
          <p:cNvPr id="40" name="Picture 39">
            <a:extLst>
              <a:ext uri="{FF2B5EF4-FFF2-40B4-BE49-F238E27FC236}">
                <a16:creationId xmlns:a16="http://schemas.microsoft.com/office/drawing/2014/main" id="{58D67296-71C9-A746-A955-0BC793DAE50C}"/>
              </a:ext>
            </a:extLst>
          </p:cNvPr>
          <p:cNvPicPr>
            <a:picLocks noChangeAspect="1"/>
          </p:cNvPicPr>
          <p:nvPr/>
        </p:nvPicPr>
        <p:blipFill>
          <a:blip r:embed="rId6"/>
          <a:stretch>
            <a:fillRect/>
          </a:stretch>
        </p:blipFill>
        <p:spPr>
          <a:xfrm>
            <a:off x="5567430" y="4962446"/>
            <a:ext cx="4601061" cy="914197"/>
          </a:xfrm>
          <a:prstGeom prst="rect">
            <a:avLst/>
          </a:prstGeom>
        </p:spPr>
      </p:pic>
      <p:sp>
        <p:nvSpPr>
          <p:cNvPr id="41" name="Content Placeholder 2">
            <a:extLst>
              <a:ext uri="{FF2B5EF4-FFF2-40B4-BE49-F238E27FC236}">
                <a16:creationId xmlns:a16="http://schemas.microsoft.com/office/drawing/2014/main" id="{96A99E44-1450-C344-9B81-935A59633DF2}"/>
              </a:ext>
            </a:extLst>
          </p:cNvPr>
          <p:cNvSpPr txBox="1">
            <a:spLocks/>
          </p:cNvSpPr>
          <p:nvPr/>
        </p:nvSpPr>
        <p:spPr>
          <a:xfrm>
            <a:off x="3602029" y="5074683"/>
            <a:ext cx="2084360" cy="72279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Century" panose="02040604050505020304" pitchFamily="18" charset="0"/>
                <a:sym typeface="Wingdings" pitchFamily="2" charset="2"/>
              </a:rPr>
              <a:t>Contracting? Energy loss!</a:t>
            </a:r>
          </a:p>
        </p:txBody>
      </p:sp>
      <p:cxnSp>
        <p:nvCxnSpPr>
          <p:cNvPr id="3" name="Straight Arrow Connector 2">
            <a:extLst>
              <a:ext uri="{FF2B5EF4-FFF2-40B4-BE49-F238E27FC236}">
                <a16:creationId xmlns:a16="http://schemas.microsoft.com/office/drawing/2014/main" id="{1EC0EF06-3B46-7741-8BE0-DF6458C532DA}"/>
              </a:ext>
            </a:extLst>
          </p:cNvPr>
          <p:cNvCxnSpPr/>
          <p:nvPr/>
        </p:nvCxnSpPr>
        <p:spPr>
          <a:xfrm>
            <a:off x="7856285" y="1257006"/>
            <a:ext cx="140873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15199D35-509D-5C4D-B80D-20DCFB084A3E}"/>
              </a:ext>
            </a:extLst>
          </p:cNvPr>
          <p:cNvSpPr txBox="1"/>
          <p:nvPr/>
        </p:nvSpPr>
        <p:spPr>
          <a:xfrm>
            <a:off x="9306704" y="1068107"/>
            <a:ext cx="607859" cy="369332"/>
          </a:xfrm>
          <a:prstGeom prst="rect">
            <a:avLst/>
          </a:prstGeom>
          <a:noFill/>
        </p:spPr>
        <p:txBody>
          <a:bodyPr wrap="none" rtlCol="0">
            <a:spAutoFit/>
          </a:bodyPr>
          <a:lstStyle/>
          <a:p>
            <a:r>
              <a:rPr lang="en-US" b="1" dirty="0"/>
              <a:t>E, B</a:t>
            </a:r>
          </a:p>
        </p:txBody>
      </p:sp>
      <p:sp>
        <p:nvSpPr>
          <p:cNvPr id="2" name="Slide Number Placeholder 1">
            <a:extLst>
              <a:ext uri="{FF2B5EF4-FFF2-40B4-BE49-F238E27FC236}">
                <a16:creationId xmlns:a16="http://schemas.microsoft.com/office/drawing/2014/main" id="{2CC0C730-49D5-FF4D-9097-375071957858}"/>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57956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B3C4A7E4-BBCB-524A-902A-071C6340674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45" b="6"/>
          <a:stretch/>
        </p:blipFill>
        <p:spPr>
          <a:xfrm>
            <a:off x="5619137" y="1765433"/>
            <a:ext cx="5803734" cy="3831959"/>
          </a:xfrm>
          <a:prstGeom prst="rect">
            <a:avLst/>
          </a:prstGeom>
        </p:spPr>
      </p:pic>
      <p:sp>
        <p:nvSpPr>
          <p:cNvPr id="34" name="Title 1">
            <a:extLst>
              <a:ext uri="{FF2B5EF4-FFF2-40B4-BE49-F238E27FC236}">
                <a16:creationId xmlns:a16="http://schemas.microsoft.com/office/drawing/2014/main" id="{0F56C0EA-4CD6-204D-A4A1-65E25F35F687}"/>
              </a:ext>
            </a:extLst>
          </p:cNvPr>
          <p:cNvSpPr>
            <a:spLocks noGrp="1"/>
          </p:cNvSpPr>
          <p:nvPr>
            <p:ph type="title"/>
          </p:nvPr>
        </p:nvSpPr>
        <p:spPr>
          <a:xfrm>
            <a:off x="677333" y="609600"/>
            <a:ext cx="7009341" cy="890588"/>
          </a:xfrm>
        </p:spPr>
        <p:txBody>
          <a:bodyPr>
            <a:normAutofit fontScale="90000"/>
          </a:bodyPr>
          <a:lstStyle/>
          <a:p>
            <a:r>
              <a:rPr lang="en-US" dirty="0">
                <a:latin typeface="Century" panose="02040604050505020304" pitchFamily="18" charset="0"/>
              </a:rPr>
              <a:t>Active-Target Time Projection Chamber (AT-TPC)</a:t>
            </a:r>
          </a:p>
        </p:txBody>
      </p:sp>
      <p:sp>
        <p:nvSpPr>
          <p:cNvPr id="36" name="Content Placeholder 2">
            <a:extLst>
              <a:ext uri="{FF2B5EF4-FFF2-40B4-BE49-F238E27FC236}">
                <a16:creationId xmlns:a16="http://schemas.microsoft.com/office/drawing/2014/main" id="{B9C0A38C-B692-8942-839B-204FFA3D58F7}"/>
              </a:ext>
            </a:extLst>
          </p:cNvPr>
          <p:cNvSpPr txBox="1">
            <a:spLocks/>
          </p:cNvSpPr>
          <p:nvPr/>
        </p:nvSpPr>
        <p:spPr>
          <a:xfrm>
            <a:off x="769128" y="2279831"/>
            <a:ext cx="3997605" cy="34575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Century" panose="02040604050505020304" pitchFamily="18" charset="0"/>
              </a:rPr>
              <a:t>Active target: gas serves as both the target and the detector</a:t>
            </a:r>
          </a:p>
          <a:p>
            <a:r>
              <a:rPr lang="en-US" dirty="0">
                <a:latin typeface="Century" panose="02040604050505020304" pitchFamily="18" charset="0"/>
              </a:rPr>
              <a:t>Surrounded by E-field and B-field</a:t>
            </a:r>
          </a:p>
          <a:p>
            <a:r>
              <a:rPr lang="en-US" dirty="0">
                <a:latin typeface="Century" panose="02040604050505020304" pitchFamily="18" charset="0"/>
              </a:rPr>
              <a:t>Pad plane on the anode side captures signals from ionized electrons</a:t>
            </a:r>
          </a:p>
          <a:p>
            <a:pPr marL="0" indent="0">
              <a:buNone/>
            </a:pPr>
            <a:endParaRPr lang="en-US" dirty="0">
              <a:latin typeface="Century" panose="02040604050505020304" pitchFamily="18" charset="0"/>
              <a:sym typeface="Wingdings" pitchFamily="2" charset="2"/>
            </a:endParaRPr>
          </a:p>
        </p:txBody>
      </p:sp>
      <p:sp>
        <p:nvSpPr>
          <p:cNvPr id="37" name="TextBox 36">
            <a:extLst>
              <a:ext uri="{FF2B5EF4-FFF2-40B4-BE49-F238E27FC236}">
                <a16:creationId xmlns:a16="http://schemas.microsoft.com/office/drawing/2014/main" id="{1BDE63FC-E321-0E4A-A9B9-5C41BCCFE23C}"/>
              </a:ext>
            </a:extLst>
          </p:cNvPr>
          <p:cNvSpPr txBox="1"/>
          <p:nvPr/>
        </p:nvSpPr>
        <p:spPr>
          <a:xfrm>
            <a:off x="9810801" y="5554232"/>
            <a:ext cx="1925527" cy="307777"/>
          </a:xfrm>
          <a:prstGeom prst="rect">
            <a:avLst/>
          </a:prstGeom>
          <a:noFill/>
        </p:spPr>
        <p:txBody>
          <a:bodyPr wrap="none" rtlCol="0">
            <a:spAutoFit/>
          </a:bodyPr>
          <a:lstStyle/>
          <a:p>
            <a:r>
              <a:rPr lang="en-US" sz="1400" dirty="0">
                <a:latin typeface="Century" panose="02040604050505020304" pitchFamily="18" charset="0"/>
              </a:rPr>
              <a:t>Image: Joshua </a:t>
            </a:r>
            <a:r>
              <a:rPr lang="en-US" sz="1400" dirty="0" err="1">
                <a:latin typeface="Century" panose="02040604050505020304" pitchFamily="18" charset="0"/>
              </a:rPr>
              <a:t>Bradt</a:t>
            </a:r>
            <a:endParaRPr lang="en-US" sz="1400" dirty="0">
              <a:latin typeface="Century" panose="02040604050505020304" pitchFamily="18" charset="0"/>
            </a:endParaRPr>
          </a:p>
        </p:txBody>
      </p:sp>
      <p:sp>
        <p:nvSpPr>
          <p:cNvPr id="2" name="Slide Number Placeholder 1">
            <a:extLst>
              <a:ext uri="{FF2B5EF4-FFF2-40B4-BE49-F238E27FC236}">
                <a16:creationId xmlns:a16="http://schemas.microsoft.com/office/drawing/2014/main" id="{3EA60178-9023-5E4A-9CF6-1A8C0AC1EB61}"/>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920033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10">
            <a:extLst>
              <a:ext uri="{FF2B5EF4-FFF2-40B4-BE49-F238E27FC236}">
                <a16:creationId xmlns:a16="http://schemas.microsoft.com/office/drawing/2014/main" id="{22D66C2D-89A9-4944-98A7-C84996B3E9B3}"/>
              </a:ext>
            </a:extLst>
          </p:cNvPr>
          <p:cNvPicPr>
            <a:picLocks noGrp="1" noChangeAspect="1"/>
          </p:cNvPicPr>
          <p:nvPr>
            <p:ph idx="1"/>
          </p:nvPr>
        </p:nvPicPr>
        <p:blipFill>
          <a:blip r:embed="rId3"/>
          <a:stretch>
            <a:fillRect/>
          </a:stretch>
        </p:blipFill>
        <p:spPr>
          <a:xfrm>
            <a:off x="6712812" y="1294674"/>
            <a:ext cx="4567433" cy="4590386"/>
          </a:xfrm>
          <a:prstGeom prst="rect">
            <a:avLst/>
          </a:prstGeom>
        </p:spPr>
      </p:pic>
      <p:sp>
        <p:nvSpPr>
          <p:cNvPr id="34" name="Title 1">
            <a:extLst>
              <a:ext uri="{FF2B5EF4-FFF2-40B4-BE49-F238E27FC236}">
                <a16:creationId xmlns:a16="http://schemas.microsoft.com/office/drawing/2014/main" id="{C53DF7A7-406B-8740-9CB8-14C74296602F}"/>
              </a:ext>
            </a:extLst>
          </p:cNvPr>
          <p:cNvSpPr>
            <a:spLocks noGrp="1"/>
          </p:cNvSpPr>
          <p:nvPr>
            <p:ph type="title"/>
          </p:nvPr>
        </p:nvSpPr>
        <p:spPr>
          <a:xfrm>
            <a:off x="677333" y="609600"/>
            <a:ext cx="7009341" cy="890588"/>
          </a:xfrm>
        </p:spPr>
        <p:txBody>
          <a:bodyPr>
            <a:normAutofit/>
          </a:bodyPr>
          <a:lstStyle/>
          <a:p>
            <a:r>
              <a:rPr lang="en-US" dirty="0">
                <a:latin typeface="Century" panose="02040604050505020304" pitchFamily="18" charset="0"/>
              </a:rPr>
              <a:t>The Pad Plane</a:t>
            </a:r>
          </a:p>
        </p:txBody>
      </p:sp>
      <p:sp>
        <p:nvSpPr>
          <p:cNvPr id="36" name="Content Placeholder 2">
            <a:extLst>
              <a:ext uri="{FF2B5EF4-FFF2-40B4-BE49-F238E27FC236}">
                <a16:creationId xmlns:a16="http://schemas.microsoft.com/office/drawing/2014/main" id="{39DFDCA7-30F3-5140-A563-6DDE83120441}"/>
              </a:ext>
            </a:extLst>
          </p:cNvPr>
          <p:cNvSpPr txBox="1">
            <a:spLocks/>
          </p:cNvSpPr>
          <p:nvPr/>
        </p:nvSpPr>
        <p:spPr>
          <a:xfrm>
            <a:off x="769128" y="2279831"/>
            <a:ext cx="3997605" cy="34575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Century" panose="02040604050505020304" pitchFamily="18" charset="0"/>
              </a:rPr>
              <a:t>Consists of 10 240 pads</a:t>
            </a:r>
          </a:p>
          <a:p>
            <a:r>
              <a:rPr lang="en-US" dirty="0">
                <a:latin typeface="Century" panose="02040604050505020304" pitchFamily="18" charset="0"/>
              </a:rPr>
              <a:t>Triangular</a:t>
            </a:r>
          </a:p>
          <a:p>
            <a:r>
              <a:rPr lang="en-US" dirty="0">
                <a:latin typeface="Century" panose="02040604050505020304" pitchFamily="18" charset="0"/>
              </a:rPr>
              <a:t>High spatial resolution</a:t>
            </a:r>
          </a:p>
          <a:p>
            <a:endParaRPr lang="en-US" dirty="0">
              <a:latin typeface="Century" panose="02040604050505020304" pitchFamily="18" charset="0"/>
            </a:endParaRPr>
          </a:p>
          <a:p>
            <a:pPr marL="0" indent="0">
              <a:buNone/>
            </a:pPr>
            <a:endParaRPr lang="en-US" dirty="0">
              <a:latin typeface="Century" panose="02040604050505020304" pitchFamily="18" charset="0"/>
              <a:sym typeface="Wingdings" pitchFamily="2" charset="2"/>
            </a:endParaRPr>
          </a:p>
        </p:txBody>
      </p:sp>
      <p:sp>
        <p:nvSpPr>
          <p:cNvPr id="38" name="TextBox 37">
            <a:extLst>
              <a:ext uri="{FF2B5EF4-FFF2-40B4-BE49-F238E27FC236}">
                <a16:creationId xmlns:a16="http://schemas.microsoft.com/office/drawing/2014/main" id="{DC779A45-2131-0044-8FD6-9491C4D59584}"/>
              </a:ext>
            </a:extLst>
          </p:cNvPr>
          <p:cNvSpPr txBox="1"/>
          <p:nvPr/>
        </p:nvSpPr>
        <p:spPr>
          <a:xfrm>
            <a:off x="7760621" y="5368080"/>
            <a:ext cx="1935954" cy="738664"/>
          </a:xfrm>
          <a:prstGeom prst="rect">
            <a:avLst/>
          </a:prstGeom>
          <a:noFill/>
        </p:spPr>
        <p:txBody>
          <a:bodyPr wrap="square" rtlCol="0">
            <a:spAutoFit/>
          </a:bodyPr>
          <a:lstStyle/>
          <a:p>
            <a:r>
              <a:rPr lang="en-US" sz="1400" dirty="0"/>
              <a:t>Layout of the </a:t>
            </a:r>
          </a:p>
          <a:p>
            <a:r>
              <a:rPr lang="en-US" sz="1400" dirty="0"/>
              <a:t>pad plane</a:t>
            </a:r>
          </a:p>
          <a:p>
            <a:r>
              <a:rPr lang="en-US" sz="1400" dirty="0"/>
              <a:t>Image: Joshua </a:t>
            </a:r>
            <a:r>
              <a:rPr lang="en-US" sz="1400" dirty="0" err="1"/>
              <a:t>Bradt</a:t>
            </a:r>
            <a:endParaRPr lang="en-US" sz="1400" dirty="0"/>
          </a:p>
        </p:txBody>
      </p:sp>
      <p:sp>
        <p:nvSpPr>
          <p:cNvPr id="2" name="Slide Number Placeholder 1">
            <a:extLst>
              <a:ext uri="{FF2B5EF4-FFF2-40B4-BE49-F238E27FC236}">
                <a16:creationId xmlns:a16="http://schemas.microsoft.com/office/drawing/2014/main" id="{0EB4D945-6948-B64F-AAFD-74A4EF6491B0}"/>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568908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467D-4B08-1F4C-A50B-A8C8E605F330}"/>
              </a:ext>
            </a:extLst>
          </p:cNvPr>
          <p:cNvSpPr>
            <a:spLocks noGrp="1"/>
          </p:cNvSpPr>
          <p:nvPr>
            <p:ph type="title"/>
          </p:nvPr>
        </p:nvSpPr>
        <p:spPr/>
        <p:txBody>
          <a:bodyPr/>
          <a:lstStyle/>
          <a:p>
            <a:r>
              <a:rPr lang="en-US" dirty="0">
                <a:latin typeface="Century" panose="02040604050505020304" pitchFamily="18" charset="0"/>
              </a:rPr>
              <a:t>Data Analysis - Track Reconstruction</a:t>
            </a:r>
          </a:p>
        </p:txBody>
      </p:sp>
      <p:pic>
        <p:nvPicPr>
          <p:cNvPr id="4" name="Content Placeholder 3" descr="A picture containing screenshot&#10;&#10;Description automatically generated">
            <a:extLst>
              <a:ext uri="{FF2B5EF4-FFF2-40B4-BE49-F238E27FC236}">
                <a16:creationId xmlns:a16="http://schemas.microsoft.com/office/drawing/2014/main" id="{BD2A846A-5FFF-5C41-B842-D025865416A4}"/>
              </a:ext>
            </a:extLst>
          </p:cNvPr>
          <p:cNvPicPr>
            <a:picLocks noGrp="1" noChangeAspect="1"/>
          </p:cNvPicPr>
          <p:nvPr>
            <p:ph idx="1"/>
          </p:nvPr>
        </p:nvPicPr>
        <p:blipFill>
          <a:blip r:embed="rId3"/>
          <a:stretch>
            <a:fillRect/>
          </a:stretch>
        </p:blipFill>
        <p:spPr>
          <a:xfrm>
            <a:off x="1471162" y="3527636"/>
            <a:ext cx="4145255" cy="2711451"/>
          </a:xfrm>
        </p:spPr>
      </p:pic>
      <p:cxnSp>
        <p:nvCxnSpPr>
          <p:cNvPr id="7" name="Straight Connector 6">
            <a:extLst>
              <a:ext uri="{FF2B5EF4-FFF2-40B4-BE49-F238E27FC236}">
                <a16:creationId xmlns:a16="http://schemas.microsoft.com/office/drawing/2014/main" id="{E025AC63-922E-FF42-9C98-3A1934765338}"/>
              </a:ext>
            </a:extLst>
          </p:cNvPr>
          <p:cNvCxnSpPr/>
          <p:nvPr/>
        </p:nvCxnSpPr>
        <p:spPr>
          <a:xfrm>
            <a:off x="3191816" y="3840467"/>
            <a:ext cx="0" cy="202602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1FA9B314-4E20-A64D-92AE-B4F9624F17DF}"/>
              </a:ext>
            </a:extLst>
          </p:cNvPr>
          <p:cNvSpPr txBox="1"/>
          <p:nvPr/>
        </p:nvSpPr>
        <p:spPr>
          <a:xfrm>
            <a:off x="3049688" y="5869755"/>
            <a:ext cx="563731" cy="307777"/>
          </a:xfrm>
          <a:prstGeom prst="rect">
            <a:avLst/>
          </a:prstGeom>
          <a:noFill/>
        </p:spPr>
        <p:txBody>
          <a:bodyPr wrap="square" rtlCol="0">
            <a:spAutoFit/>
          </a:bodyPr>
          <a:lstStyle/>
          <a:p>
            <a:r>
              <a:rPr lang="en-US" sz="1400" dirty="0"/>
              <a:t>T</a:t>
            </a:r>
          </a:p>
        </p:txBody>
      </p:sp>
      <p:sp>
        <p:nvSpPr>
          <p:cNvPr id="9" name="Rectangle 8">
            <a:extLst>
              <a:ext uri="{FF2B5EF4-FFF2-40B4-BE49-F238E27FC236}">
                <a16:creationId xmlns:a16="http://schemas.microsoft.com/office/drawing/2014/main" id="{BAC7CF88-7340-BB40-A876-C110E344392B}"/>
              </a:ext>
            </a:extLst>
          </p:cNvPr>
          <p:cNvSpPr/>
          <p:nvPr/>
        </p:nvSpPr>
        <p:spPr>
          <a:xfrm>
            <a:off x="1471162" y="6248400"/>
            <a:ext cx="2853687" cy="531642"/>
          </a:xfrm>
          <a:prstGeom prst="rect">
            <a:avLst/>
          </a:prstGeom>
        </p:spPr>
        <p:txBody>
          <a:bodyPr wrap="square">
            <a:spAutoFit/>
          </a:bodyPr>
          <a:lstStyle/>
          <a:p>
            <a:r>
              <a:rPr lang="en-US" sz="1400" dirty="0">
                <a:latin typeface="Century" panose="02040604050505020304" pitchFamily="18" charset="0"/>
              </a:rPr>
              <a:t>Trace of signal received by a pad during an event</a:t>
            </a:r>
          </a:p>
        </p:txBody>
      </p:sp>
      <p:sp>
        <p:nvSpPr>
          <p:cNvPr id="10" name="Content Placeholder 2">
            <a:extLst>
              <a:ext uri="{FF2B5EF4-FFF2-40B4-BE49-F238E27FC236}">
                <a16:creationId xmlns:a16="http://schemas.microsoft.com/office/drawing/2014/main" id="{B0752F1B-8557-2548-B469-8B4E375770E8}"/>
              </a:ext>
            </a:extLst>
          </p:cNvPr>
          <p:cNvSpPr txBox="1">
            <a:spLocks/>
          </p:cNvSpPr>
          <p:nvPr/>
        </p:nvSpPr>
        <p:spPr>
          <a:xfrm>
            <a:off x="677334" y="1500795"/>
            <a:ext cx="3997605" cy="34575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Century" panose="02040604050505020304" pitchFamily="18" charset="0"/>
              </a:rPr>
              <a:t>Time domain </a:t>
            </a:r>
            <a:r>
              <a:rPr lang="en-US" dirty="0">
                <a:latin typeface="Century" panose="02040604050505020304" pitchFamily="18" charset="0"/>
                <a:sym typeface="Wingdings" pitchFamily="2" charset="2"/>
              </a:rPr>
              <a:t> spatial domain</a:t>
            </a:r>
          </a:p>
          <a:p>
            <a:r>
              <a:rPr lang="en-US" dirty="0">
                <a:latin typeface="Century" panose="02040604050505020304" pitchFamily="18" charset="0"/>
                <a:sym typeface="Wingdings" pitchFamily="2" charset="2"/>
              </a:rPr>
              <a:t>(x, y) coordinates: pad location</a:t>
            </a:r>
          </a:p>
          <a:p>
            <a:r>
              <a:rPr lang="en-US" dirty="0">
                <a:latin typeface="Century" panose="02040604050505020304" pitchFamily="18" charset="0"/>
                <a:sym typeface="Wingdings" pitchFamily="2" charset="2"/>
              </a:rPr>
              <a:t>z coordinate: directly related to time (T) when peak signal is received</a:t>
            </a:r>
            <a:endParaRPr lang="en-US" dirty="0">
              <a:latin typeface="Century" panose="02040604050505020304" pitchFamily="18" charset="0"/>
            </a:endParaRPr>
          </a:p>
          <a:p>
            <a:pPr marL="0" indent="0">
              <a:buNone/>
            </a:pPr>
            <a:endParaRPr lang="en-US" dirty="0">
              <a:latin typeface="Century" panose="02040604050505020304" pitchFamily="18" charset="0"/>
              <a:sym typeface="Wingdings" pitchFamily="2" charset="2"/>
            </a:endParaRPr>
          </a:p>
        </p:txBody>
      </p:sp>
      <p:cxnSp>
        <p:nvCxnSpPr>
          <p:cNvPr id="5" name="Straight Arrow Connector 4">
            <a:extLst>
              <a:ext uri="{FF2B5EF4-FFF2-40B4-BE49-F238E27FC236}">
                <a16:creationId xmlns:a16="http://schemas.microsoft.com/office/drawing/2014/main" id="{3DB2E138-F8FF-AB41-B3B6-0DF44DB2278E}"/>
              </a:ext>
            </a:extLst>
          </p:cNvPr>
          <p:cNvCxnSpPr>
            <a:cxnSpLocks/>
          </p:cNvCxnSpPr>
          <p:nvPr/>
        </p:nvCxnSpPr>
        <p:spPr>
          <a:xfrm>
            <a:off x="5616417" y="4853479"/>
            <a:ext cx="817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2" descr="https://lh3.googleusercontent.com/CjAQeIgqh72iW5k4xamAKL4ctCKIbbZDd0fxQ19b7takZZ07xukX3CueMpjYUj2NjNlT54VsJfpRu17tlZh6eOAC_txNJN-pZQLgF7JDYAn36hBV7UNuOx4TsB5rj5mb7dfec5ra">
            <a:extLst>
              <a:ext uri="{FF2B5EF4-FFF2-40B4-BE49-F238E27FC236}">
                <a16:creationId xmlns:a16="http://schemas.microsoft.com/office/drawing/2014/main" id="{43590AC8-3D74-C94D-A16D-B2F187EF1F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34" r="55268"/>
          <a:stretch/>
        </p:blipFill>
        <p:spPr bwMode="auto">
          <a:xfrm>
            <a:off x="6619087" y="3674335"/>
            <a:ext cx="2400300" cy="235828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3D33FE2-C74F-344F-AD15-1791A117AB79}"/>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979272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8" name="Straight Connector 37">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0"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41">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Isosceles Triangle 45">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9" name="Rectangle 48">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2" name="Straight Connector 51">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3"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Isosceles Triangle 54">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Isosceles Triangle 58">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59">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62" name="Rectangle 61">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Content Placeholder 4" descr="A screenshot of a cell phone&#10;&#10;Description automatically generated">
            <a:extLst>
              <a:ext uri="{FF2B5EF4-FFF2-40B4-BE49-F238E27FC236}">
                <a16:creationId xmlns:a16="http://schemas.microsoft.com/office/drawing/2014/main" id="{C1BC8CB0-0EF2-1841-A690-BA82A55FA361}"/>
              </a:ext>
            </a:extLst>
          </p:cNvPr>
          <p:cNvPicPr>
            <a:picLocks noGrp="1" noChangeAspect="1"/>
          </p:cNvPicPr>
          <p:nvPr>
            <p:ph idx="1"/>
          </p:nvPr>
        </p:nvPicPr>
        <p:blipFill>
          <a:blip r:embed="rId3"/>
          <a:stretch>
            <a:fillRect/>
          </a:stretch>
        </p:blipFill>
        <p:spPr>
          <a:xfrm>
            <a:off x="4971513" y="2059940"/>
            <a:ext cx="6572264" cy="2218138"/>
          </a:xfrm>
          <a:prstGeom prst="rect">
            <a:avLst/>
          </a:prstGeom>
        </p:spPr>
      </p:pic>
      <p:sp>
        <p:nvSpPr>
          <p:cNvPr id="73" name="Title 1">
            <a:extLst>
              <a:ext uri="{FF2B5EF4-FFF2-40B4-BE49-F238E27FC236}">
                <a16:creationId xmlns:a16="http://schemas.microsoft.com/office/drawing/2014/main" id="{A607E28E-B99F-FB49-BD1A-F5541AFD3D34}"/>
              </a:ext>
            </a:extLst>
          </p:cNvPr>
          <p:cNvSpPr>
            <a:spLocks noGrp="1"/>
          </p:cNvSpPr>
          <p:nvPr>
            <p:ph type="title"/>
          </p:nvPr>
        </p:nvSpPr>
        <p:spPr>
          <a:xfrm>
            <a:off x="677334" y="609600"/>
            <a:ext cx="8596668" cy="1320800"/>
          </a:xfrm>
        </p:spPr>
        <p:txBody>
          <a:bodyPr/>
          <a:lstStyle/>
          <a:p>
            <a:r>
              <a:rPr lang="en-US" dirty="0">
                <a:latin typeface="Century" panose="02040604050505020304" pitchFamily="18" charset="0"/>
              </a:rPr>
              <a:t>Data Analysis – Noise Removal</a:t>
            </a:r>
          </a:p>
        </p:txBody>
      </p:sp>
      <p:sp>
        <p:nvSpPr>
          <p:cNvPr id="84" name="Content Placeholder 2">
            <a:extLst>
              <a:ext uri="{FF2B5EF4-FFF2-40B4-BE49-F238E27FC236}">
                <a16:creationId xmlns:a16="http://schemas.microsoft.com/office/drawing/2014/main" id="{0EC71477-FE20-A646-989A-D6F7204F48CC}"/>
              </a:ext>
            </a:extLst>
          </p:cNvPr>
          <p:cNvSpPr txBox="1">
            <a:spLocks/>
          </p:cNvSpPr>
          <p:nvPr/>
        </p:nvSpPr>
        <p:spPr>
          <a:xfrm>
            <a:off x="769128" y="2279831"/>
            <a:ext cx="3997605" cy="34575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latin typeface="Century" panose="02040604050505020304" pitchFamily="18" charset="0"/>
              </a:rPr>
              <a:t>Random noise: nearest neighbor algorithm</a:t>
            </a:r>
          </a:p>
          <a:p>
            <a:r>
              <a:rPr lang="en-US" dirty="0">
                <a:latin typeface="Century" panose="02040604050505020304" pitchFamily="18" charset="0"/>
              </a:rPr>
              <a:t>Structural noise: Hough transform</a:t>
            </a:r>
          </a:p>
          <a:p>
            <a:endParaRPr lang="en-US" dirty="0">
              <a:latin typeface="Century" panose="02040604050505020304" pitchFamily="18" charset="0"/>
            </a:endParaRPr>
          </a:p>
          <a:p>
            <a:pPr marL="0" indent="0">
              <a:buNone/>
            </a:pPr>
            <a:endParaRPr lang="en-US" dirty="0">
              <a:latin typeface="Century" panose="02040604050505020304" pitchFamily="18" charset="0"/>
              <a:sym typeface="Wingdings" pitchFamily="2" charset="2"/>
            </a:endParaRPr>
          </a:p>
        </p:txBody>
      </p:sp>
      <p:sp>
        <p:nvSpPr>
          <p:cNvPr id="6" name="TextBox 5">
            <a:extLst>
              <a:ext uri="{FF2B5EF4-FFF2-40B4-BE49-F238E27FC236}">
                <a16:creationId xmlns:a16="http://schemas.microsoft.com/office/drawing/2014/main" id="{1AB2F1FA-1942-B34C-AD7E-0D5B9E3BBD0B}"/>
              </a:ext>
            </a:extLst>
          </p:cNvPr>
          <p:cNvSpPr txBox="1"/>
          <p:nvPr/>
        </p:nvSpPr>
        <p:spPr>
          <a:xfrm>
            <a:off x="6810780" y="4450613"/>
            <a:ext cx="4753131" cy="738664"/>
          </a:xfrm>
          <a:prstGeom prst="rect">
            <a:avLst/>
          </a:prstGeom>
          <a:noFill/>
        </p:spPr>
        <p:txBody>
          <a:bodyPr wrap="square" rtlCol="0">
            <a:spAutoFit/>
          </a:bodyPr>
          <a:lstStyle/>
          <a:p>
            <a:r>
              <a:rPr lang="en-US" sz="1400" dirty="0">
                <a:latin typeface="Century" panose="02040604050505020304" pitchFamily="18" charset="0"/>
              </a:rPr>
              <a:t>Noise removal results for one event. </a:t>
            </a:r>
          </a:p>
          <a:p>
            <a:r>
              <a:rPr lang="en-US" sz="1400" dirty="0">
                <a:latin typeface="Century" panose="02040604050505020304" pitchFamily="18" charset="0"/>
              </a:rPr>
              <a:t>Red: original track</a:t>
            </a:r>
          </a:p>
          <a:p>
            <a:r>
              <a:rPr lang="en-US" sz="1400" dirty="0">
                <a:latin typeface="Century" panose="02040604050505020304" pitchFamily="18" charset="0"/>
              </a:rPr>
              <a:t>Blue: track after noise removal (cleaned track)</a:t>
            </a:r>
          </a:p>
        </p:txBody>
      </p:sp>
      <p:sp>
        <p:nvSpPr>
          <p:cNvPr id="2" name="Slide Number Placeholder 1">
            <a:extLst>
              <a:ext uri="{FF2B5EF4-FFF2-40B4-BE49-F238E27FC236}">
                <a16:creationId xmlns:a16="http://schemas.microsoft.com/office/drawing/2014/main" id="{0A85DFAA-1366-E241-90C1-FA1D9F0E84EC}"/>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78645684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1285</TotalTime>
  <Words>1945</Words>
  <Application>Microsoft Macintosh PowerPoint</Application>
  <PresentationFormat>Widescreen</PresentationFormat>
  <Paragraphs>389</Paragraphs>
  <Slides>38</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Cambria Math</vt:lpstr>
      <vt:lpstr>Century</vt:lpstr>
      <vt:lpstr>Trebuchet MS</vt:lpstr>
      <vt:lpstr>Wingdings 3</vt:lpstr>
      <vt:lpstr>Facet</vt:lpstr>
      <vt:lpstr>Optimization Methods for Track Fitting in the AT-TPC</vt:lpstr>
      <vt:lpstr>The Atomic Nucleus</vt:lpstr>
      <vt:lpstr>Rare Isotopes</vt:lpstr>
      <vt:lpstr>The 46Ar-proton Scattering Experiment</vt:lpstr>
      <vt:lpstr>Time Projection Chamber (TPC)</vt:lpstr>
      <vt:lpstr>Active-Target Time Projection Chamber (AT-TPC)</vt:lpstr>
      <vt:lpstr>The Pad Plane</vt:lpstr>
      <vt:lpstr>Data Analysis - Track Reconstruction</vt:lpstr>
      <vt:lpstr>Data Analysis – Noise Removal</vt:lpstr>
      <vt:lpstr>Data Analysis – Track Fitting</vt:lpstr>
      <vt:lpstr>Global Optimization Methods</vt:lpstr>
      <vt:lpstr>Naïve Monte-Carlo Method</vt:lpstr>
      <vt:lpstr>PowerPoint Presentation</vt:lpstr>
      <vt:lpstr>PowerPoint Presentation</vt:lpstr>
      <vt:lpstr>PowerPoint Presentation</vt:lpstr>
      <vt:lpstr>PowerPoint Presentation</vt:lpstr>
      <vt:lpstr>Differential Evolution</vt:lpstr>
      <vt:lpstr>Differential Evolution – Mutation</vt:lpstr>
      <vt:lpstr>Differential Evolution – Mutation</vt:lpstr>
      <vt:lpstr>Differential Evolution – Recombination</vt:lpstr>
      <vt:lpstr>Differential Evolution – Recombination</vt:lpstr>
      <vt:lpstr>Differential Evolution – Selection</vt:lpstr>
      <vt:lpstr>Basin Hopping</vt:lpstr>
      <vt:lpstr>Basin Hopping</vt:lpstr>
      <vt:lpstr>Basin Hopping</vt:lpstr>
      <vt:lpstr>Local Optimization Methods for Basin Hopping</vt:lpstr>
      <vt:lpstr>Fitting Results (7198 Events)</vt:lpstr>
      <vt:lpstr>PowerPoint Presentation</vt:lpstr>
      <vt:lpstr>PowerPoint Presentation</vt:lpstr>
      <vt:lpstr>PowerPoint Presentation</vt:lpstr>
      <vt:lpstr>Modifying the objective function</vt:lpstr>
      <vt:lpstr>PowerPoint Presentation</vt:lpstr>
      <vt:lpstr>PowerPoint Presentation</vt:lpstr>
      <vt:lpstr>Analysis of Results</vt:lpstr>
      <vt:lpstr>Suggestions for Future Work</vt:lpstr>
      <vt:lpstr>Acknowledgments</vt:lpstr>
      <vt:lpstr>Testing Local Optimization Methods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Optimization Methods for Track Fitting in the AT-TPC</dc:title>
  <dc:creator>Chen, Christina</dc:creator>
  <cp:lastModifiedBy>Chen, Christina</cp:lastModifiedBy>
  <cp:revision>37</cp:revision>
  <dcterms:created xsi:type="dcterms:W3CDTF">2019-04-25T01:22:26Z</dcterms:created>
  <dcterms:modified xsi:type="dcterms:W3CDTF">2019-05-02T19:42:38Z</dcterms:modified>
</cp:coreProperties>
</file>